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8"/>
  </p:notesMasterIdLst>
  <p:sldIdLst>
    <p:sldId id="280" r:id="rId2"/>
    <p:sldId id="282" r:id="rId3"/>
    <p:sldId id="257" r:id="rId4"/>
    <p:sldId id="406" r:id="rId5"/>
    <p:sldId id="407" r:id="rId6"/>
    <p:sldId id="259" r:id="rId7"/>
    <p:sldId id="260" r:id="rId8"/>
    <p:sldId id="258" r:id="rId9"/>
    <p:sldId id="291" r:id="rId10"/>
    <p:sldId id="296" r:id="rId11"/>
    <p:sldId id="297" r:id="rId12"/>
    <p:sldId id="298" r:id="rId13"/>
    <p:sldId id="408" r:id="rId14"/>
    <p:sldId id="347" r:id="rId15"/>
    <p:sldId id="313" r:id="rId16"/>
    <p:sldId id="315" r:id="rId17"/>
    <p:sldId id="314" r:id="rId18"/>
    <p:sldId id="447" r:id="rId19"/>
    <p:sldId id="444" r:id="rId20"/>
    <p:sldId id="311" r:id="rId21"/>
    <p:sldId id="312" r:id="rId22"/>
    <p:sldId id="316" r:id="rId23"/>
    <p:sldId id="354" r:id="rId24"/>
    <p:sldId id="397" r:id="rId25"/>
    <p:sldId id="348" r:id="rId26"/>
    <p:sldId id="350" r:id="rId27"/>
    <p:sldId id="353" r:id="rId28"/>
    <p:sldId id="445" r:id="rId29"/>
    <p:sldId id="446" r:id="rId30"/>
    <p:sldId id="449" r:id="rId31"/>
    <p:sldId id="450" r:id="rId32"/>
    <p:sldId id="451" r:id="rId33"/>
    <p:sldId id="452" r:id="rId34"/>
    <p:sldId id="369" r:id="rId35"/>
    <p:sldId id="366" r:id="rId36"/>
    <p:sldId id="415" r:id="rId37"/>
    <p:sldId id="372" r:id="rId38"/>
    <p:sldId id="387" r:id="rId39"/>
    <p:sldId id="373" r:id="rId40"/>
    <p:sldId id="284" r:id="rId41"/>
    <p:sldId id="453" r:id="rId42"/>
    <p:sldId id="319" r:id="rId43"/>
    <p:sldId id="454" r:id="rId44"/>
    <p:sldId id="456" r:id="rId45"/>
    <p:sldId id="457" r:id="rId46"/>
    <p:sldId id="45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44" d="100"/>
          <a:sy n="44" d="100"/>
        </p:scale>
        <p:origin x="3198" y="528"/>
      </p:cViewPr>
      <p:guideLst/>
    </p:cSldViewPr>
  </p:slid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58C41-F660-42F6-BDB0-44574C193CB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710A0E6-5897-46BA-910B-E6294E0A7A6B}">
      <dgm:prSet phldrT="[Text]"/>
      <dgm:spPr/>
      <dgm:t>
        <a:bodyPr/>
        <a:lstStyle/>
        <a:p>
          <a:endParaRPr lang="en-US" dirty="0"/>
        </a:p>
      </dgm:t>
    </dgm:pt>
    <dgm:pt modelId="{CBA0E0D8-D747-4D17-B024-EA60126C05FE}" type="parTrans" cxnId="{5A06FB59-BCC3-498A-9F8B-100163D11782}">
      <dgm:prSet/>
      <dgm:spPr/>
      <dgm:t>
        <a:bodyPr/>
        <a:lstStyle/>
        <a:p>
          <a:endParaRPr lang="en-US"/>
        </a:p>
      </dgm:t>
    </dgm:pt>
    <dgm:pt modelId="{1C97BC7A-3CA2-47F4-B9C1-7D61151AC0FE}" type="sibTrans" cxnId="{5A06FB59-BCC3-498A-9F8B-100163D11782}">
      <dgm:prSet/>
      <dgm:spPr>
        <a:solidFill>
          <a:schemeClr val="accent4"/>
        </a:solidFill>
      </dgm:spPr>
      <dgm:t>
        <a:bodyPr/>
        <a:lstStyle/>
        <a:p>
          <a:endParaRPr lang="en-US"/>
        </a:p>
      </dgm:t>
    </dgm:pt>
    <dgm:pt modelId="{DA45F282-51F5-42BB-BC5A-EC425A64369C}">
      <dgm:prSet phldrT="[Text]"/>
      <dgm:spPr/>
      <dgm:t>
        <a:bodyPr/>
        <a:lstStyle/>
        <a:p>
          <a:endParaRPr lang="en-US" dirty="0">
            <a:solidFill>
              <a:schemeClr val="tx2"/>
            </a:solidFill>
            <a:latin typeface="Yanone Kaffeesatz Regular" panose="02000000000000000000" pitchFamily="2" charset="0"/>
          </a:endParaRPr>
        </a:p>
      </dgm:t>
    </dgm:pt>
    <dgm:pt modelId="{21541983-0FCA-49FF-AE5D-9091D2BE7211}" type="sibTrans" cxnId="{C3F8D4FE-E30A-470E-A50F-B3C90EE65E16}">
      <dgm:prSet/>
      <dgm:spPr>
        <a:solidFill>
          <a:schemeClr val="accent4"/>
        </a:solidFill>
      </dgm:spPr>
      <dgm:t>
        <a:bodyPr/>
        <a:lstStyle/>
        <a:p>
          <a:endParaRPr lang="en-US"/>
        </a:p>
      </dgm:t>
    </dgm:pt>
    <dgm:pt modelId="{C0220FC8-3F26-4830-9038-6886102F0891}" type="parTrans" cxnId="{C3F8D4FE-E30A-470E-A50F-B3C90EE65E16}">
      <dgm:prSet/>
      <dgm:spPr/>
      <dgm:t>
        <a:bodyPr/>
        <a:lstStyle/>
        <a:p>
          <a:endParaRPr lang="en-US"/>
        </a:p>
      </dgm:t>
    </dgm:pt>
    <dgm:pt modelId="{6D92D053-71E2-4307-8EB1-4A1B84D638AE}" type="pres">
      <dgm:prSet presAssocID="{61358C41-F660-42F6-BDB0-44574C193CBD}" presName="cycle" presStyleCnt="0">
        <dgm:presLayoutVars>
          <dgm:dir/>
          <dgm:resizeHandles val="exact"/>
        </dgm:presLayoutVars>
      </dgm:prSet>
      <dgm:spPr/>
    </dgm:pt>
    <dgm:pt modelId="{7507AB1E-0B5D-4BFC-A368-D5BC6D0BB5A0}" type="pres">
      <dgm:prSet presAssocID="{DA45F282-51F5-42BB-BC5A-EC425A64369C}" presName="dummy" presStyleCnt="0"/>
      <dgm:spPr/>
    </dgm:pt>
    <dgm:pt modelId="{2A053A28-1721-4A85-9556-3A0E17E86BF8}" type="pres">
      <dgm:prSet presAssocID="{DA45F282-51F5-42BB-BC5A-EC425A64369C}" presName="node" presStyleLbl="revTx" presStyleIdx="0" presStyleCnt="2">
        <dgm:presLayoutVars>
          <dgm:bulletEnabled val="1"/>
        </dgm:presLayoutVars>
      </dgm:prSet>
      <dgm:spPr/>
    </dgm:pt>
    <dgm:pt modelId="{6E5412E1-9123-48FB-BD6F-2BA3CF404919}" type="pres">
      <dgm:prSet presAssocID="{21541983-0FCA-49FF-AE5D-9091D2BE7211}" presName="sibTrans" presStyleLbl="node1" presStyleIdx="0" presStyleCnt="2"/>
      <dgm:spPr/>
    </dgm:pt>
    <dgm:pt modelId="{E8B53D3D-1741-4526-A53A-C9550717B1F3}" type="pres">
      <dgm:prSet presAssocID="{3710A0E6-5897-46BA-910B-E6294E0A7A6B}" presName="dummy" presStyleCnt="0"/>
      <dgm:spPr/>
    </dgm:pt>
    <dgm:pt modelId="{2DACED8E-C3FF-4E99-92F2-D7F9EA5BA2D4}" type="pres">
      <dgm:prSet presAssocID="{3710A0E6-5897-46BA-910B-E6294E0A7A6B}" presName="node" presStyleLbl="revTx" presStyleIdx="1" presStyleCnt="2">
        <dgm:presLayoutVars>
          <dgm:bulletEnabled val="1"/>
        </dgm:presLayoutVars>
      </dgm:prSet>
      <dgm:spPr/>
    </dgm:pt>
    <dgm:pt modelId="{95563647-3FF8-444C-91F1-280B700F8B5F}" type="pres">
      <dgm:prSet presAssocID="{1C97BC7A-3CA2-47F4-B9C1-7D61151AC0FE}" presName="sibTrans" presStyleLbl="node1" presStyleIdx="1" presStyleCnt="2"/>
      <dgm:spPr/>
    </dgm:pt>
  </dgm:ptLst>
  <dgm:cxnLst>
    <dgm:cxn modelId="{A47C7A0B-9E7C-4AA5-88FB-738C4AD36F05}" type="presOf" srcId="{61358C41-F660-42F6-BDB0-44574C193CBD}" destId="{6D92D053-71E2-4307-8EB1-4A1B84D638AE}" srcOrd="0" destOrd="0" presId="urn:microsoft.com/office/officeart/2005/8/layout/cycle1"/>
    <dgm:cxn modelId="{5570AF0F-8432-4255-B3BD-E1A7F5AC65FC}" type="presOf" srcId="{1C97BC7A-3CA2-47F4-B9C1-7D61151AC0FE}" destId="{95563647-3FF8-444C-91F1-280B700F8B5F}" srcOrd="0" destOrd="0" presId="urn:microsoft.com/office/officeart/2005/8/layout/cycle1"/>
    <dgm:cxn modelId="{2FB3C629-6CFE-409B-BF93-BBB2F7CEC38B}" type="presOf" srcId="{21541983-0FCA-49FF-AE5D-9091D2BE7211}" destId="{6E5412E1-9123-48FB-BD6F-2BA3CF404919}" srcOrd="0" destOrd="0" presId="urn:microsoft.com/office/officeart/2005/8/layout/cycle1"/>
    <dgm:cxn modelId="{5A06FB59-BCC3-498A-9F8B-100163D11782}" srcId="{61358C41-F660-42F6-BDB0-44574C193CBD}" destId="{3710A0E6-5897-46BA-910B-E6294E0A7A6B}" srcOrd="1" destOrd="0" parTransId="{CBA0E0D8-D747-4D17-B024-EA60126C05FE}" sibTransId="{1C97BC7A-3CA2-47F4-B9C1-7D61151AC0FE}"/>
    <dgm:cxn modelId="{FE5675A1-11A5-4FAE-8A41-590569D9FF0C}" type="presOf" srcId="{DA45F282-51F5-42BB-BC5A-EC425A64369C}" destId="{2A053A28-1721-4A85-9556-3A0E17E86BF8}" srcOrd="0" destOrd="0" presId="urn:microsoft.com/office/officeart/2005/8/layout/cycle1"/>
    <dgm:cxn modelId="{F571C9B3-92E6-46C7-8DAE-8BD0BDCF55AE}" type="presOf" srcId="{3710A0E6-5897-46BA-910B-E6294E0A7A6B}" destId="{2DACED8E-C3FF-4E99-92F2-D7F9EA5BA2D4}" srcOrd="0" destOrd="0" presId="urn:microsoft.com/office/officeart/2005/8/layout/cycle1"/>
    <dgm:cxn modelId="{C3F8D4FE-E30A-470E-A50F-B3C90EE65E16}" srcId="{61358C41-F660-42F6-BDB0-44574C193CBD}" destId="{DA45F282-51F5-42BB-BC5A-EC425A64369C}" srcOrd="0" destOrd="0" parTransId="{C0220FC8-3F26-4830-9038-6886102F0891}" sibTransId="{21541983-0FCA-49FF-AE5D-9091D2BE7211}"/>
    <dgm:cxn modelId="{C331C5A0-06B0-4464-8630-8B4513ABF5F9}" type="presParOf" srcId="{6D92D053-71E2-4307-8EB1-4A1B84D638AE}" destId="{7507AB1E-0B5D-4BFC-A368-D5BC6D0BB5A0}" srcOrd="0" destOrd="0" presId="urn:microsoft.com/office/officeart/2005/8/layout/cycle1"/>
    <dgm:cxn modelId="{519AADBB-3819-429B-93AE-BA10996F11C9}" type="presParOf" srcId="{6D92D053-71E2-4307-8EB1-4A1B84D638AE}" destId="{2A053A28-1721-4A85-9556-3A0E17E86BF8}" srcOrd="1" destOrd="0" presId="urn:microsoft.com/office/officeart/2005/8/layout/cycle1"/>
    <dgm:cxn modelId="{14EEE281-5ADF-468C-8371-C41E0B4D3629}" type="presParOf" srcId="{6D92D053-71E2-4307-8EB1-4A1B84D638AE}" destId="{6E5412E1-9123-48FB-BD6F-2BA3CF404919}" srcOrd="2" destOrd="0" presId="urn:microsoft.com/office/officeart/2005/8/layout/cycle1"/>
    <dgm:cxn modelId="{FE943CA3-1E65-4039-AB28-5D92812B5B63}" type="presParOf" srcId="{6D92D053-71E2-4307-8EB1-4A1B84D638AE}" destId="{E8B53D3D-1741-4526-A53A-C9550717B1F3}" srcOrd="3" destOrd="0" presId="urn:microsoft.com/office/officeart/2005/8/layout/cycle1"/>
    <dgm:cxn modelId="{B49CD459-1998-4022-84A7-7AF32F3B5A27}" type="presParOf" srcId="{6D92D053-71E2-4307-8EB1-4A1B84D638AE}" destId="{2DACED8E-C3FF-4E99-92F2-D7F9EA5BA2D4}" srcOrd="4" destOrd="0" presId="urn:microsoft.com/office/officeart/2005/8/layout/cycle1"/>
    <dgm:cxn modelId="{E0521423-9030-4FF7-8CA5-607B17EDCF56}" type="presParOf" srcId="{6D92D053-71E2-4307-8EB1-4A1B84D638AE}" destId="{95563647-3FF8-444C-91F1-280B700F8B5F}"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53A28-1721-4A85-9556-3A0E17E86BF8}">
      <dsp:nvSpPr>
        <dsp:cNvPr id="0" name=""/>
        <dsp:cNvSpPr/>
      </dsp:nvSpPr>
      <dsp:spPr>
        <a:xfrm>
          <a:off x="3476764" y="1009113"/>
          <a:ext cx="1911598" cy="19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solidFill>
              <a:schemeClr val="tx2"/>
            </a:solidFill>
            <a:latin typeface="Yanone Kaffeesatz Regular" panose="02000000000000000000" pitchFamily="2" charset="0"/>
          </a:endParaRPr>
        </a:p>
      </dsp:txBody>
      <dsp:txXfrm>
        <a:off x="3476764" y="1009113"/>
        <a:ext cx="1911598" cy="1911598"/>
      </dsp:txXfrm>
    </dsp:sp>
    <dsp:sp modelId="{6E5412E1-9123-48FB-BD6F-2BA3CF404919}">
      <dsp:nvSpPr>
        <dsp:cNvPr id="0" name=""/>
        <dsp:cNvSpPr/>
      </dsp:nvSpPr>
      <dsp:spPr>
        <a:xfrm>
          <a:off x="904011" y="-1276"/>
          <a:ext cx="3932377" cy="3932377"/>
        </a:xfrm>
        <a:prstGeom prst="circularArrow">
          <a:avLst>
            <a:gd name="adj1" fmla="val 9479"/>
            <a:gd name="adj2" fmla="val 684636"/>
            <a:gd name="adj3" fmla="val 7852331"/>
            <a:gd name="adj4" fmla="val 2263033"/>
            <a:gd name="adj5" fmla="val 11059"/>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CED8E-C3FF-4E99-92F2-D7F9EA5BA2D4}">
      <dsp:nvSpPr>
        <dsp:cNvPr id="0" name=""/>
        <dsp:cNvSpPr/>
      </dsp:nvSpPr>
      <dsp:spPr>
        <a:xfrm>
          <a:off x="352037" y="1009113"/>
          <a:ext cx="1911598" cy="1911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52037" y="1009113"/>
        <a:ext cx="1911598" cy="1911598"/>
      </dsp:txXfrm>
    </dsp:sp>
    <dsp:sp modelId="{95563647-3FF8-444C-91F1-280B700F8B5F}">
      <dsp:nvSpPr>
        <dsp:cNvPr id="0" name=""/>
        <dsp:cNvSpPr/>
      </dsp:nvSpPr>
      <dsp:spPr>
        <a:xfrm>
          <a:off x="904011" y="-1276"/>
          <a:ext cx="3932377" cy="3932377"/>
        </a:xfrm>
        <a:prstGeom prst="circularArrow">
          <a:avLst>
            <a:gd name="adj1" fmla="val 9479"/>
            <a:gd name="adj2" fmla="val 684636"/>
            <a:gd name="adj3" fmla="val 18652331"/>
            <a:gd name="adj4" fmla="val 13063033"/>
            <a:gd name="adj5" fmla="val 11059"/>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17.09.2018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System.Threading.Task is an abstraction layer which represents both CPU bound and IO-bound operations as a uniformed</a:t>
            </a:r>
            <a:r>
              <a:rPr lang="de-CH" baseline="0" dirty="0"/>
              <a:t> API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Represents the </a:t>
            </a:r>
            <a:r>
              <a:rPr lang="en-US" sz="1200" dirty="0">
                <a:solidFill>
                  <a:schemeClr val="accent4"/>
                </a:solidFill>
                <a:latin typeface="Yanone Kaffeesatz Regular" panose="02000000000000000000" pitchFamily="2" charset="0"/>
              </a:rPr>
              <a:t>state</a:t>
            </a:r>
            <a:r>
              <a:rPr lang="en-US" sz="1200" dirty="0">
                <a:solidFill>
                  <a:schemeClr val="tx2"/>
                </a:solidFill>
                <a:latin typeface="Yanone Kaffeesatz Regular" panose="02000000000000000000" pitchFamily="2" charset="0"/>
              </a:rPr>
              <a:t> and </a:t>
            </a:r>
            <a:r>
              <a:rPr lang="en-US" sz="1200" dirty="0">
                <a:solidFill>
                  <a:schemeClr val="accent4"/>
                </a:solidFill>
                <a:latin typeface="Yanone Kaffeesatz Regular" panose="02000000000000000000" pitchFamily="2" charset="0"/>
              </a:rPr>
              <a:t>outcome</a:t>
            </a:r>
            <a:r>
              <a:rPr lang="en-US" sz="1200" dirty="0">
                <a:solidFill>
                  <a:schemeClr val="tx2"/>
                </a:solidFill>
                <a:latin typeface="Yanone Kaffeesatz Regular" panose="02000000000000000000" pitchFamily="2" charset="0"/>
              </a:rPr>
              <a:t> of an asynchronous operation executed </a:t>
            </a:r>
            <a:r>
              <a:rPr lang="en-US" sz="1200" dirty="0">
                <a:solidFill>
                  <a:schemeClr val="accent4"/>
                </a:solidFill>
                <a:latin typeface="Yanone Kaffeesatz Regular" panose="02000000000000000000" pitchFamily="2" charset="0"/>
              </a:rPr>
              <a:t>now, later </a:t>
            </a:r>
            <a:r>
              <a:rPr lang="en-US" sz="1200" dirty="0">
                <a:solidFill>
                  <a:schemeClr val="tx2"/>
                </a:solidFill>
                <a:latin typeface="Yanone Kaffeesatz Regular" panose="02000000000000000000" pitchFamily="2" charset="0"/>
              </a:rPr>
              <a:t>or</a:t>
            </a:r>
            <a:r>
              <a:rPr lang="en-US" sz="1200" dirty="0">
                <a:solidFill>
                  <a:schemeClr val="accent4"/>
                </a:solidFill>
                <a:latin typeface="Yanone Kaffeesatz Regular" panose="02000000000000000000" pitchFamily="2" charset="0"/>
              </a:rPr>
              <a:t> never</a:t>
            </a:r>
            <a:endParaRPr lang="en-US" sz="1200" dirty="0">
              <a:solidFill>
                <a:schemeClr val="tx2"/>
              </a:solidFill>
              <a:latin typeface="Yanone Kaffeesatz Regular" panose="02000000000000000000" pitchFamily="2" charset="0"/>
            </a:endParaRPr>
          </a:p>
          <a:p>
            <a:endParaRPr lang="de-CH" baseline="0" dirty="0"/>
          </a:p>
          <a:p>
            <a:r>
              <a:rPr lang="en-US" baseline="0" dirty="0"/>
              <a:t>This is very similar to washing clothes.</a:t>
            </a:r>
          </a:p>
          <a:p>
            <a:endParaRPr lang="en-US" baseline="0" dirty="0"/>
          </a:p>
          <a:p>
            <a:r>
              <a:rPr lang="en-US" baseline="0" dirty="0"/>
              <a:t>If Task represents an CPU-bound operation then, we could compare it to</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90150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async</a:t>
            </a:r>
            <a:r>
              <a:rPr lang="en-US" dirty="0"/>
              <a:t>/await</a:t>
            </a:r>
            <a:r>
              <a:rPr lang="en-US" baseline="0" dirty="0"/>
              <a:t> keywords are here to reduce the nesting of continuations, also called </a:t>
            </a:r>
            <a:r>
              <a:rPr lang="en-US" baseline="0" dirty="0" err="1"/>
              <a:t>christmas</a:t>
            </a:r>
            <a:r>
              <a:rPr lang="en-US" baseline="0" dirty="0"/>
              <a:t> tree programming, and therefore simplify code drastically.</a:t>
            </a:r>
            <a:endParaRPr lang="en-US" dirty="0"/>
          </a:p>
          <a:p>
            <a:r>
              <a:rPr lang="en-US" dirty="0" err="1"/>
              <a:t>Async</a:t>
            </a:r>
            <a:r>
              <a:rPr lang="en-US" dirty="0"/>
              <a:t>/wait is Syntactic sugar augmented</a:t>
            </a:r>
            <a:r>
              <a:rPr lang="en-US" baseline="0" dirty="0"/>
              <a:t> with compiler magic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49733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a:t>
            </a:r>
            <a:r>
              <a:rPr lang="en-US" baseline="0" dirty="0"/>
              <a:t> we can write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4526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SimpleAsync</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FireAndForgot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927237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Use</a:t>
            </a:r>
            <a:r>
              <a:rPr lang="de-CH" baseline="0" dirty="0"/>
              <a:t> </a:t>
            </a:r>
            <a:r>
              <a:rPr lang="de-CH" baseline="0" dirty="0" err="1"/>
              <a:t>async</a:t>
            </a:r>
            <a:r>
              <a:rPr lang="de-CH" baseline="0" dirty="0"/>
              <a:t> Task </a:t>
            </a:r>
            <a:r>
              <a:rPr lang="de-CH" baseline="0" dirty="0" err="1"/>
              <a:t>instead</a:t>
            </a:r>
            <a:r>
              <a:rPr lang="de-CH" baseline="0" dirty="0"/>
              <a:t> </a:t>
            </a:r>
            <a:r>
              <a:rPr lang="de-CH" baseline="0" dirty="0" err="1"/>
              <a:t>of</a:t>
            </a:r>
            <a:r>
              <a:rPr lang="de-CH" baseline="0" dirty="0"/>
              <a:t> </a:t>
            </a:r>
            <a:r>
              <a:rPr lang="de-CH" baseline="0" dirty="0" err="1"/>
              <a:t>async</a:t>
            </a:r>
            <a:r>
              <a:rPr lang="de-CH" baseline="0" dirty="0"/>
              <a:t> </a:t>
            </a:r>
            <a:r>
              <a:rPr lang="de-CH" baseline="0" dirty="0" err="1"/>
              <a:t>void</a:t>
            </a:r>
            <a:r>
              <a:rPr lang="de-CH" baseline="0" dirty="0"/>
              <a:t>. Task </a:t>
            </a:r>
            <a:r>
              <a:rPr lang="de-CH" baseline="0" dirty="0" err="1"/>
              <a:t>becomes</a:t>
            </a:r>
            <a:r>
              <a:rPr lang="de-CH" baseline="0" dirty="0"/>
              <a:t> </a:t>
            </a:r>
            <a:r>
              <a:rPr lang="de-CH" baseline="0" dirty="0" err="1"/>
              <a:t>the</a:t>
            </a:r>
            <a:r>
              <a:rPr lang="de-CH" baseline="0" dirty="0"/>
              <a:t> </a:t>
            </a:r>
            <a:r>
              <a:rPr lang="de-CH" baseline="0" dirty="0" err="1"/>
              <a:t>new</a:t>
            </a:r>
            <a:r>
              <a:rPr lang="de-CH" baseline="0" dirty="0"/>
              <a:t> </a:t>
            </a:r>
            <a:r>
              <a:rPr lang="de-CH" baseline="0" dirty="0" err="1"/>
              <a:t>void</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are</a:t>
            </a:r>
            <a:r>
              <a:rPr lang="de-CH" baseline="0" dirty="0"/>
              <a:t> </a:t>
            </a:r>
            <a:r>
              <a:rPr lang="de-CH" baseline="0" dirty="0" err="1"/>
              <a:t>evil</a:t>
            </a:r>
            <a:r>
              <a:rPr lang="de-CH" baseline="0" dirty="0"/>
              <a:t>. </a:t>
            </a:r>
            <a:r>
              <a:rPr lang="de-CH" baseline="0" dirty="0" err="1"/>
              <a:t>They</a:t>
            </a:r>
            <a:r>
              <a:rPr lang="de-CH" baseline="0" dirty="0"/>
              <a:t> </a:t>
            </a:r>
            <a:r>
              <a:rPr lang="de-CH" baseline="0" dirty="0" err="1"/>
              <a:t>interrupt</a:t>
            </a:r>
            <a:r>
              <a:rPr lang="de-CH" baseline="0" dirty="0"/>
              <a:t> </a:t>
            </a:r>
            <a:r>
              <a:rPr lang="de-CH" baseline="0" dirty="0" err="1"/>
              <a:t>the</a:t>
            </a:r>
            <a:r>
              <a:rPr lang="de-CH" baseline="0" dirty="0"/>
              <a:t> </a:t>
            </a:r>
            <a:r>
              <a:rPr lang="de-CH" baseline="0" dirty="0" err="1"/>
              <a:t>asynchronous</a:t>
            </a:r>
            <a:r>
              <a:rPr lang="de-CH" baseline="0" dirty="0"/>
              <a:t> </a:t>
            </a:r>
            <a:r>
              <a:rPr lang="de-CH" baseline="0" dirty="0" err="1"/>
              <a:t>flow</a:t>
            </a:r>
            <a:r>
              <a:rPr lang="de-CH" baseline="0" dirty="0"/>
              <a:t>, </a:t>
            </a:r>
            <a:r>
              <a:rPr lang="de-CH" baseline="0" dirty="0" err="1"/>
              <a:t>because</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 </a:t>
            </a:r>
            <a:r>
              <a:rPr lang="de-CH" baseline="0" dirty="0" err="1"/>
              <a:t>is</a:t>
            </a:r>
            <a:r>
              <a:rPr lang="de-CH" baseline="0" dirty="0"/>
              <a:t> </a:t>
            </a:r>
            <a:r>
              <a:rPr lang="de-CH" baseline="0" dirty="0" err="1"/>
              <a:t>entering</a:t>
            </a:r>
            <a:r>
              <a:rPr lang="de-CH" baseline="0" dirty="0"/>
              <a:t> </a:t>
            </a:r>
            <a:r>
              <a:rPr lang="de-CH" baseline="0" dirty="0" err="1"/>
              <a:t>the</a:t>
            </a:r>
            <a:r>
              <a:rPr lang="de-CH" baseline="0" dirty="0"/>
              <a:t> block </a:t>
            </a:r>
            <a:r>
              <a:rPr lang="de-CH" baseline="0" dirty="0" err="1"/>
              <a:t>of</a:t>
            </a:r>
            <a:r>
              <a:rPr lang="de-CH" baseline="0" dirty="0"/>
              <a:t> </a:t>
            </a:r>
            <a:r>
              <a:rPr lang="de-CH" baseline="0" dirty="0" err="1"/>
              <a:t>until</a:t>
            </a:r>
            <a:r>
              <a:rPr lang="de-CH" baseline="0" dirty="0"/>
              <a:t> </a:t>
            </a:r>
            <a:r>
              <a:rPr lang="de-CH" baseline="0" dirty="0" err="1"/>
              <a:t>it</a:t>
            </a:r>
            <a:r>
              <a:rPr lang="de-CH" baseline="0" dirty="0"/>
              <a:t> </a:t>
            </a:r>
            <a:r>
              <a:rPr lang="de-CH" baseline="0" dirty="0" err="1"/>
              <a:t>reaches</a:t>
            </a:r>
            <a:r>
              <a:rPr lang="de-CH" baseline="0" dirty="0"/>
              <a:t> </a:t>
            </a:r>
            <a:r>
              <a:rPr lang="de-CH" baseline="0" dirty="0" err="1"/>
              <a:t>the</a:t>
            </a:r>
            <a:r>
              <a:rPr lang="de-CH" baseline="0" dirty="0"/>
              <a:t> </a:t>
            </a:r>
            <a:r>
              <a:rPr lang="de-CH" baseline="0" dirty="0" err="1"/>
              <a:t>first</a:t>
            </a:r>
            <a:r>
              <a:rPr lang="de-CH" baseline="0" dirty="0"/>
              <a:t> </a:t>
            </a:r>
            <a:r>
              <a:rPr lang="de-CH" baseline="0" dirty="0" err="1"/>
              <a:t>await</a:t>
            </a:r>
            <a:r>
              <a:rPr lang="de-CH" baseline="0" dirty="0"/>
              <a:t> </a:t>
            </a:r>
            <a:r>
              <a:rPr lang="de-CH" baseline="0" dirty="0" err="1"/>
              <a:t>statement</a:t>
            </a:r>
            <a:r>
              <a:rPr lang="de-CH" baseline="0" dirty="0"/>
              <a:t> </a:t>
            </a:r>
            <a:r>
              <a:rPr lang="de-CH" baseline="0" dirty="0" err="1"/>
              <a:t>and</a:t>
            </a:r>
            <a:r>
              <a:rPr lang="de-CH" baseline="0" dirty="0"/>
              <a:t> </a:t>
            </a:r>
            <a:r>
              <a:rPr lang="de-CH" baseline="0" dirty="0" err="1"/>
              <a:t>then</a:t>
            </a:r>
            <a:r>
              <a:rPr lang="de-CH" baseline="0" dirty="0"/>
              <a:t> </a:t>
            </a:r>
            <a:r>
              <a:rPr lang="de-CH" baseline="0" dirty="0" err="1"/>
              <a:t>the</a:t>
            </a:r>
            <a:r>
              <a:rPr lang="de-CH" baseline="0" dirty="0"/>
              <a:t> </a:t>
            </a:r>
            <a:r>
              <a:rPr lang="de-CH" baseline="0" dirty="0" err="1"/>
              <a:t>operation</a:t>
            </a:r>
            <a:r>
              <a:rPr lang="de-CH" baseline="0" dirty="0"/>
              <a:t> </a:t>
            </a:r>
            <a:r>
              <a:rPr lang="de-CH" baseline="0" dirty="0" err="1"/>
              <a:t>is</a:t>
            </a:r>
            <a:r>
              <a:rPr lang="de-CH" baseline="0" dirty="0"/>
              <a:t> </a:t>
            </a:r>
            <a:r>
              <a:rPr lang="de-CH" baseline="0" dirty="0" err="1"/>
              <a:t>successfully</a:t>
            </a:r>
            <a:r>
              <a:rPr lang="de-CH" baseline="0" dirty="0"/>
              <a:t> </a:t>
            </a:r>
            <a:r>
              <a:rPr lang="de-CH" baseline="0" dirty="0" err="1"/>
              <a:t>executed</a:t>
            </a:r>
            <a:r>
              <a:rPr lang="de-CH" baseline="0" dirty="0"/>
              <a:t> </a:t>
            </a:r>
            <a:r>
              <a:rPr lang="de-CH" baseline="0" dirty="0" err="1"/>
              <a:t>for</a:t>
            </a:r>
            <a:r>
              <a:rPr lang="de-CH" baseline="0" dirty="0"/>
              <a:t> </a:t>
            </a:r>
            <a:r>
              <a:rPr lang="de-CH" baseline="0" dirty="0" err="1"/>
              <a:t>the</a:t>
            </a:r>
            <a:r>
              <a:rPr lang="de-CH" baseline="0" dirty="0"/>
              <a:t> </a:t>
            </a:r>
            <a:r>
              <a:rPr lang="de-CH" baseline="0" dirty="0" err="1"/>
              <a:t>calling</a:t>
            </a:r>
            <a:r>
              <a:rPr lang="de-CH" baseline="0" dirty="0"/>
              <a:t> </a:t>
            </a:r>
            <a:r>
              <a:rPr lang="de-CH" baseline="0" dirty="0" err="1"/>
              <a:t>thread</a:t>
            </a:r>
            <a:r>
              <a:rPr lang="de-CH" baseline="0" dirty="0"/>
              <a:t>.</a:t>
            </a:r>
          </a:p>
          <a:p>
            <a:r>
              <a:rPr lang="de-CH" baseline="0" dirty="0" err="1"/>
              <a:t>they</a:t>
            </a:r>
            <a:r>
              <a:rPr lang="de-CH" baseline="0" dirty="0"/>
              <a:t> </a:t>
            </a:r>
            <a:r>
              <a:rPr lang="de-CH" baseline="0" dirty="0" err="1"/>
              <a:t>are</a:t>
            </a:r>
            <a:r>
              <a:rPr lang="de-CH" baseline="0" dirty="0"/>
              <a:t> </a:t>
            </a:r>
            <a:r>
              <a:rPr lang="de-CH" baseline="0" dirty="0" err="1"/>
              <a:t>of</a:t>
            </a:r>
            <a:r>
              <a:rPr lang="de-CH" baseline="0" dirty="0"/>
              <a:t> </a:t>
            </a:r>
            <a:r>
              <a:rPr lang="de-CH" baseline="0" dirty="0" err="1"/>
              <a:t>fire</a:t>
            </a:r>
            <a:r>
              <a:rPr lang="de-CH" baseline="0" dirty="0"/>
              <a:t> &amp; </a:t>
            </a:r>
            <a:r>
              <a:rPr lang="de-CH" baseline="0" dirty="0" err="1"/>
              <a:t>forget</a:t>
            </a:r>
            <a:r>
              <a:rPr lang="de-CH" baseline="0" dirty="0"/>
              <a:t> </a:t>
            </a:r>
            <a:r>
              <a:rPr lang="de-CH" baseline="0" dirty="0" err="1"/>
              <a:t>nature</a:t>
            </a:r>
            <a:r>
              <a:rPr lang="de-CH" baseline="0" dirty="0"/>
              <a:t>. </a:t>
            </a:r>
            <a:r>
              <a:rPr lang="de-CH" baseline="0" dirty="0" err="1"/>
              <a:t>Any</a:t>
            </a:r>
            <a:r>
              <a:rPr lang="de-CH" baseline="0" dirty="0"/>
              <a:t> </a:t>
            </a:r>
            <a:r>
              <a:rPr lang="de-CH" baseline="0" dirty="0" err="1"/>
              <a:t>exceptions</a:t>
            </a:r>
            <a:r>
              <a:rPr lang="de-CH" baseline="0" dirty="0"/>
              <a:t> </a:t>
            </a:r>
            <a:r>
              <a:rPr lang="de-CH" baseline="0" dirty="0" err="1"/>
              <a:t>raised</a:t>
            </a:r>
            <a:r>
              <a:rPr lang="de-CH" baseline="0" dirty="0"/>
              <a:t> </a:t>
            </a:r>
            <a:r>
              <a:rPr lang="de-CH" baseline="0" dirty="0" err="1"/>
              <a:t>inside</a:t>
            </a:r>
            <a:r>
              <a:rPr lang="de-CH" baseline="0" dirty="0"/>
              <a:t> </a:t>
            </a:r>
            <a:r>
              <a:rPr lang="de-CH" baseline="0" dirty="0" err="1"/>
              <a:t>async</a:t>
            </a:r>
            <a:r>
              <a:rPr lang="de-CH" baseline="0" dirty="0"/>
              <a:t> </a:t>
            </a:r>
            <a:r>
              <a:rPr lang="de-CH" baseline="0" dirty="0" err="1"/>
              <a:t>void</a:t>
            </a:r>
            <a:r>
              <a:rPr lang="de-CH" baseline="0" dirty="0"/>
              <a:t> </a:t>
            </a:r>
            <a:r>
              <a:rPr lang="de-CH" baseline="0" dirty="0" err="1"/>
              <a:t>methods</a:t>
            </a:r>
            <a:r>
              <a:rPr lang="de-CH" baseline="0" dirty="0"/>
              <a:t> </a:t>
            </a:r>
            <a:r>
              <a:rPr lang="de-CH" baseline="0" dirty="0" err="1"/>
              <a:t>cannot</a:t>
            </a:r>
            <a:r>
              <a:rPr lang="de-CH" baseline="0" dirty="0"/>
              <a:t> </a:t>
            </a:r>
            <a:r>
              <a:rPr lang="de-CH" baseline="0" dirty="0" err="1"/>
              <a:t>be</a:t>
            </a:r>
            <a:r>
              <a:rPr lang="de-CH" baseline="0" dirty="0"/>
              <a:t> </a:t>
            </a:r>
            <a:r>
              <a:rPr lang="de-CH" baseline="0" dirty="0" err="1"/>
              <a:t>observed</a:t>
            </a:r>
            <a:r>
              <a:rPr lang="de-CH" baseline="0" dirty="0"/>
              <a:t> </a:t>
            </a:r>
            <a:r>
              <a:rPr lang="de-CH" baseline="0" dirty="0" err="1"/>
              <a:t>by</a:t>
            </a:r>
            <a:r>
              <a:rPr lang="de-CH" baseline="0" dirty="0"/>
              <a:t> </a:t>
            </a:r>
            <a:r>
              <a:rPr lang="de-CH" baseline="0" dirty="0" err="1"/>
              <a:t>the</a:t>
            </a:r>
            <a:r>
              <a:rPr lang="de-CH" baseline="0" dirty="0"/>
              <a:t> </a:t>
            </a:r>
            <a:r>
              <a:rPr lang="de-CH" baseline="0" dirty="0" err="1"/>
              <a:t>caller</a:t>
            </a:r>
            <a:r>
              <a:rPr lang="de-CH" baseline="0" dirty="0"/>
              <a:t> (</a:t>
            </a:r>
            <a:r>
              <a:rPr lang="de-CH" baseline="0" dirty="0" err="1"/>
              <a:t>unless</a:t>
            </a:r>
            <a:r>
              <a:rPr lang="de-CH" baseline="0" dirty="0"/>
              <a:t> </a:t>
            </a:r>
            <a:r>
              <a:rPr lang="de-CH" baseline="0" dirty="0" err="1"/>
              <a:t>you</a:t>
            </a:r>
            <a:r>
              <a:rPr lang="de-CH" baseline="0" dirty="0"/>
              <a:t> do </a:t>
            </a:r>
            <a:r>
              <a:rPr lang="de-CH" baseline="0" dirty="0" err="1"/>
              <a:t>fancy</a:t>
            </a:r>
            <a:r>
              <a:rPr lang="de-CH" baseline="0" dirty="0"/>
              <a:t> </a:t>
            </a:r>
            <a:r>
              <a:rPr lang="de-CH" baseline="0" dirty="0" err="1"/>
              <a:t>things</a:t>
            </a:r>
            <a:r>
              <a:rPr lang="de-CH" baseline="0" dirty="0"/>
              <a:t> </a:t>
            </a:r>
            <a:r>
              <a:rPr lang="de-CH" baseline="0" dirty="0" err="1"/>
              <a:t>with</a:t>
            </a:r>
            <a:r>
              <a:rPr lang="de-CH" baseline="0" dirty="0"/>
              <a:t> </a:t>
            </a:r>
            <a:r>
              <a:rPr lang="de-CH" baseline="0" dirty="0" err="1"/>
              <a:t>SynchronizationContexts</a:t>
            </a:r>
            <a:r>
              <a:rPr lang="de-CH" baseline="0" dirty="0"/>
              <a:t>)</a:t>
            </a:r>
          </a:p>
          <a:p>
            <a:endParaRPr lang="de-CH" baseline="0" dirty="0"/>
          </a:p>
          <a:p>
            <a:r>
              <a:rPr lang="de-CH" baseline="0"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55229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877750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ALT+Enter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137060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Fixed.</a:t>
            </a:r>
            <a:r>
              <a:rPr lang="de-CH" baseline="0" dirty="0"/>
              <a:t> </a:t>
            </a:r>
            <a:r>
              <a:rPr lang="de-CH" baseline="0" dirty="0" err="1"/>
              <a:t>Build</a:t>
            </a:r>
            <a:r>
              <a:rPr lang="de-CH" baseline="0" dirty="0"/>
              <a:t>. </a:t>
            </a:r>
            <a:r>
              <a:rPr lang="de-CH" baseline="0" dirty="0" err="1"/>
              <a:t>Continous</a:t>
            </a:r>
            <a:r>
              <a:rPr lang="de-CH" baseline="0" dirty="0"/>
              <a:t> Integration, </a:t>
            </a:r>
            <a:r>
              <a:rPr lang="de-CH" baseline="0" dirty="0" err="1"/>
              <a:t>Continuous</a:t>
            </a:r>
            <a:r>
              <a:rPr lang="de-CH" baseline="0" dirty="0"/>
              <a:t> </a:t>
            </a:r>
            <a:r>
              <a:rPr lang="de-CH" baseline="0" dirty="0" err="1"/>
              <a:t>Deployement</a:t>
            </a:r>
            <a:r>
              <a:rPr lang="de-CH" baseline="0" dirty="0"/>
              <a:t> </a:t>
            </a:r>
            <a:r>
              <a:rPr lang="de-CH" baseline="0" dirty="0" err="1"/>
              <a:t>to</a:t>
            </a:r>
            <a:r>
              <a:rPr lang="de-CH" baseline="0" dirty="0"/>
              <a:t> </a:t>
            </a:r>
            <a:r>
              <a:rPr lang="de-CH" baseline="0" dirty="0" err="1"/>
              <a:t>the</a:t>
            </a:r>
            <a:r>
              <a:rPr lang="de-CH" baseline="0" dirty="0"/>
              <a:t> </a:t>
            </a:r>
            <a:r>
              <a:rPr lang="de-CH" baseline="0" dirty="0" err="1"/>
              <a:t>cloud</a:t>
            </a:r>
            <a:r>
              <a:rPr lang="de-CH" baseline="0" dirty="0"/>
              <a:t>, </a:t>
            </a:r>
            <a:r>
              <a:rPr lang="de-CH" baseline="0" dirty="0" err="1"/>
              <a:t>done</a:t>
            </a:r>
            <a:r>
              <a:rPr lang="de-CH" baseline="0" dirty="0"/>
              <a:t>. </a:t>
            </a:r>
            <a:r>
              <a:rPr lang="de-CH" baseline="0" dirty="0" err="1"/>
              <a:t>It’s</a:t>
            </a:r>
            <a:r>
              <a:rPr lang="de-CH" baseline="0" dirty="0"/>
              <a:t> </a:t>
            </a:r>
            <a:r>
              <a:rPr lang="de-CH" baseline="0" dirty="0" err="1"/>
              <a:t>beer’o</a:t>
            </a:r>
            <a:r>
              <a:rPr lang="de-CH" baseline="0" dirty="0"/>
              <a:t> </a:t>
            </a:r>
            <a:r>
              <a:rPr lang="de-CH" baseline="0" dirty="0" err="1"/>
              <a:t>clock</a:t>
            </a:r>
            <a:r>
              <a:rPr lang="de-CH" baseline="0" dirty="0"/>
              <a:t> </a:t>
            </a:r>
            <a:r>
              <a:rPr lang="de-CH" baseline="0" dirty="0" err="1"/>
              <a:t>lets</a:t>
            </a:r>
            <a:r>
              <a:rPr lang="de-CH" baseline="0" dirty="0"/>
              <a:t> </a:t>
            </a:r>
            <a:r>
              <a:rPr lang="de-CH" baseline="0" dirty="0" err="1"/>
              <a:t>go</a:t>
            </a:r>
            <a:r>
              <a:rPr lang="de-CH" baseline="0" dirty="0"/>
              <a:t> </a:t>
            </a:r>
            <a:r>
              <a:rPr lang="de-CH" baseline="0" dirty="0" err="1"/>
              <a:t>home</a:t>
            </a:r>
            <a:endParaRPr lang="de-CH" baseline="0" dirty="0"/>
          </a:p>
          <a:p>
            <a:r>
              <a:rPr lang="en-US" sz="1200" kern="1200" dirty="0">
                <a:solidFill>
                  <a:schemeClr val="tx1"/>
                </a:solidFill>
                <a:effectLst/>
                <a:latin typeface="+mn-lt"/>
                <a:ea typeface="+mn-ea"/>
                <a:cs typeface="+mn-cs"/>
              </a:rPr>
              <a:t>One day a really angry customer called in because their custom made chocolate bar order submitted 2 weeks ago never arrived</a:t>
            </a:r>
          </a:p>
          <a:p>
            <a:r>
              <a:rPr lang="en-US" sz="1200" kern="1200" baseline="0" dirty="0">
                <a:solidFill>
                  <a:schemeClr val="tx1"/>
                </a:solidFill>
                <a:effectLst/>
                <a:latin typeface="+mn-lt"/>
                <a:ea typeface="+mn-ea"/>
                <a:cs typeface="+mn-cs"/>
              </a:rPr>
              <a:t>Project managers got angry, and the team committed to do everything they can to find out the root cause</a:t>
            </a:r>
          </a:p>
          <a:p>
            <a:r>
              <a:rPr lang="en-US" sz="1200" kern="1200" baseline="0" dirty="0">
                <a:solidFill>
                  <a:schemeClr val="tx1"/>
                </a:solidFill>
                <a:effectLst/>
                <a:latin typeface="+mn-lt"/>
                <a:ea typeface="+mn-ea"/>
                <a:cs typeface="+mn-cs"/>
              </a:rPr>
              <a:t>Tracked it down to the above Handler</a:t>
            </a:r>
          </a:p>
          <a:p>
            <a:r>
              <a:rPr lang="en-US" sz="1200" kern="1200" baseline="0" dirty="0">
                <a:solidFill>
                  <a:schemeClr val="tx1"/>
                </a:solidFill>
                <a:effectLst/>
                <a:latin typeface="+mn-lt"/>
                <a:ea typeface="+mn-ea"/>
                <a:cs typeface="+mn-cs"/>
              </a:rPr>
              <a:t>Weak element in the system. But why? </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84057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53051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err="1"/>
              <a:t>Async</a:t>
            </a:r>
            <a:r>
              <a:rPr lang="de-CH" baseline="0" dirty="0"/>
              <a:t> all </a:t>
            </a:r>
            <a:r>
              <a:rPr lang="de-CH" baseline="0" dirty="0" err="1"/>
              <a:t>the</a:t>
            </a:r>
            <a:r>
              <a:rPr lang="de-CH" baseline="0" dirty="0"/>
              <a:t> </a:t>
            </a:r>
            <a:r>
              <a:rPr lang="de-CH" baseline="0" dirty="0" err="1"/>
              <a:t>way</a:t>
            </a:r>
            <a:r>
              <a:rPr lang="de-CH" baseline="0" dirty="0"/>
              <a:t>, </a:t>
            </a:r>
            <a:r>
              <a:rPr lang="de-CH" baseline="0" dirty="0" err="1"/>
              <a:t>means</a:t>
            </a:r>
            <a:r>
              <a:rPr lang="de-CH" baseline="0" dirty="0"/>
              <a:t> </a:t>
            </a:r>
            <a:r>
              <a:rPr lang="de-CH" baseline="0" dirty="0" err="1"/>
              <a:t>we</a:t>
            </a:r>
            <a:r>
              <a:rPr lang="de-CH" baseline="0" dirty="0"/>
              <a:t> </a:t>
            </a:r>
            <a:r>
              <a:rPr lang="de-CH" baseline="0" dirty="0" err="1"/>
              <a:t>cannot</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As </a:t>
            </a:r>
            <a:r>
              <a:rPr lang="de-CH" baseline="0" dirty="0" err="1"/>
              <a:t>shown</a:t>
            </a:r>
            <a:r>
              <a:rPr lang="de-CH" baseline="0" dirty="0"/>
              <a:t> </a:t>
            </a:r>
            <a:r>
              <a:rPr lang="de-CH" baseline="0" dirty="0" err="1"/>
              <a:t>by</a:t>
            </a:r>
            <a:r>
              <a:rPr lang="de-CH" baseline="0" dirty="0"/>
              <a:t> </a:t>
            </a:r>
            <a:r>
              <a:rPr lang="de-CH" baseline="0" dirty="0" err="1"/>
              <a:t>many</a:t>
            </a:r>
            <a:r>
              <a:rPr lang="de-CH" baseline="0" dirty="0"/>
              <a:t> </a:t>
            </a:r>
            <a:r>
              <a:rPr lang="de-CH" baseline="0" dirty="0" err="1"/>
              <a:t>blog</a:t>
            </a:r>
            <a:r>
              <a:rPr lang="de-CH" baseline="0" dirty="0"/>
              <a:t> </a:t>
            </a:r>
            <a:r>
              <a:rPr lang="de-CH" baseline="0" dirty="0" err="1"/>
              <a:t>posts</a:t>
            </a:r>
            <a:r>
              <a:rPr lang="de-CH" baseline="0" dirty="0"/>
              <a:t>, </a:t>
            </a:r>
            <a:r>
              <a:rPr lang="de-CH" baseline="0" dirty="0" err="1"/>
              <a:t>talks</a:t>
            </a:r>
            <a:r>
              <a:rPr lang="de-CH" baseline="0" dirty="0"/>
              <a:t> etc. </a:t>
            </a:r>
            <a:r>
              <a:rPr lang="de-CH" baseline="0" dirty="0" err="1"/>
              <a:t>around</a:t>
            </a:r>
            <a:r>
              <a:rPr lang="de-CH" baseline="0" dirty="0"/>
              <a:t> </a:t>
            </a:r>
            <a:r>
              <a:rPr lang="de-CH" baseline="0" dirty="0" err="1"/>
              <a:t>async</a:t>
            </a:r>
            <a:r>
              <a:rPr lang="de-CH" baseline="0" dirty="0"/>
              <a:t> / </a:t>
            </a:r>
            <a:r>
              <a:rPr lang="de-CH" baseline="0" dirty="0" err="1"/>
              <a:t>await</a:t>
            </a:r>
            <a:r>
              <a:rPr lang="de-CH" baseline="0" dirty="0"/>
              <a:t> </a:t>
            </a:r>
            <a:r>
              <a:rPr lang="de-CH" baseline="0" dirty="0" err="1"/>
              <a:t>best</a:t>
            </a:r>
            <a:r>
              <a:rPr lang="de-CH" baseline="0" dirty="0"/>
              <a:t> </a:t>
            </a:r>
            <a:r>
              <a:rPr lang="de-CH" baseline="0" dirty="0" err="1"/>
              <a:t>practices</a:t>
            </a:r>
            <a:r>
              <a:rPr lang="de-CH" baseline="0" dirty="0"/>
              <a:t> (</a:t>
            </a:r>
            <a:r>
              <a:rPr lang="de-CH" baseline="0" dirty="0" err="1"/>
              <a:t>btw</a:t>
            </a:r>
            <a:r>
              <a:rPr lang="de-CH" baseline="0" dirty="0"/>
              <a:t>. </a:t>
            </a:r>
            <a:r>
              <a:rPr lang="de-CH" baseline="0" dirty="0" err="1"/>
              <a:t>You</a:t>
            </a:r>
            <a:r>
              <a:rPr lang="de-CH" baseline="0" dirty="0"/>
              <a:t> </a:t>
            </a:r>
            <a:r>
              <a:rPr lang="de-CH" baseline="0" dirty="0" err="1"/>
              <a:t>can</a:t>
            </a:r>
            <a:r>
              <a:rPr lang="de-CH" baseline="0" dirty="0"/>
              <a:t> </a:t>
            </a:r>
            <a:r>
              <a:rPr lang="de-CH" baseline="0" dirty="0" err="1"/>
              <a:t>watch</a:t>
            </a:r>
            <a:r>
              <a:rPr lang="de-CH" baseline="0" dirty="0"/>
              <a:t> </a:t>
            </a:r>
            <a:r>
              <a:rPr lang="de-CH" baseline="0" dirty="0" err="1"/>
              <a:t>my</a:t>
            </a:r>
            <a:r>
              <a:rPr lang="de-CH" baseline="0" dirty="0"/>
              <a:t> </a:t>
            </a:r>
            <a:r>
              <a:rPr lang="de-CH" baseline="0" dirty="0" err="1"/>
              <a:t>webinar</a:t>
            </a:r>
            <a:r>
              <a:rPr lang="de-CH" baseline="0" dirty="0"/>
              <a:t> </a:t>
            </a:r>
            <a:r>
              <a:rPr lang="de-CH" baseline="0" dirty="0" err="1"/>
              <a:t>recordings</a:t>
            </a:r>
            <a:r>
              <a:rPr lang="de-CH" baseline="0" dirty="0"/>
              <a:t> </a:t>
            </a:r>
            <a:r>
              <a:rPr lang="de-CH" baseline="0" dirty="0" err="1"/>
              <a:t>which</a:t>
            </a:r>
            <a:r>
              <a:rPr lang="de-CH" baseline="0" dirty="0"/>
              <a:t> I </a:t>
            </a:r>
            <a:r>
              <a:rPr lang="de-CH" baseline="0" dirty="0" err="1"/>
              <a:t>show</a:t>
            </a:r>
            <a:r>
              <a:rPr lang="de-CH" baseline="0" dirty="0"/>
              <a:t> </a:t>
            </a:r>
            <a:r>
              <a:rPr lang="de-CH" baseline="0" dirty="0" err="1"/>
              <a:t>how</a:t>
            </a:r>
            <a:r>
              <a:rPr lang="de-CH" baseline="0" dirty="0"/>
              <a:t> </a:t>
            </a:r>
            <a:r>
              <a:rPr lang="de-CH" baseline="0" dirty="0" err="1"/>
              <a:t>to</a:t>
            </a:r>
            <a:r>
              <a:rPr lang="de-CH" baseline="0" dirty="0"/>
              <a:t> </a:t>
            </a:r>
            <a:r>
              <a:rPr lang="de-CH" baseline="0" dirty="0" err="1"/>
              <a:t>access</a:t>
            </a:r>
            <a:r>
              <a:rPr lang="de-CH" baseline="0" dirty="0"/>
              <a:t> at </a:t>
            </a:r>
            <a:r>
              <a:rPr lang="de-CH" baseline="0" dirty="0" err="1"/>
              <a:t>the</a:t>
            </a:r>
            <a:r>
              <a:rPr lang="de-CH" baseline="0" dirty="0"/>
              <a:t> end </a:t>
            </a:r>
            <a:r>
              <a:rPr lang="de-CH" baseline="0" dirty="0" err="1"/>
              <a:t>of</a:t>
            </a:r>
            <a:r>
              <a:rPr lang="de-CH" baseline="0" dirty="0"/>
              <a:t> </a:t>
            </a:r>
            <a:r>
              <a:rPr lang="de-CH" baseline="0" dirty="0" err="1"/>
              <a:t>this</a:t>
            </a:r>
            <a:r>
              <a:rPr lang="de-CH" baseline="0" dirty="0"/>
              <a:t> </a:t>
            </a:r>
            <a:r>
              <a:rPr lang="de-CH" baseline="0" dirty="0" err="1"/>
              <a:t>talk</a:t>
            </a:r>
            <a:r>
              <a:rPr lang="de-CH" baseline="0" dirty="0"/>
              <a:t> </a:t>
            </a:r>
            <a:r>
              <a:rPr lang="de-CH" baseline="0" dirty="0" err="1"/>
              <a:t>if</a:t>
            </a:r>
            <a:r>
              <a:rPr lang="de-CH" baseline="0" dirty="0"/>
              <a:t> </a:t>
            </a:r>
            <a:r>
              <a:rPr lang="de-CH" baseline="0" dirty="0" err="1"/>
              <a:t>you</a:t>
            </a:r>
            <a:r>
              <a:rPr lang="de-CH" baseline="0" dirty="0"/>
              <a:t> </a:t>
            </a:r>
            <a:r>
              <a:rPr lang="de-CH" baseline="0" dirty="0" err="1"/>
              <a:t>don’t</a:t>
            </a:r>
            <a:r>
              <a:rPr lang="de-CH" baseline="0" dirty="0"/>
              <a:t> </a:t>
            </a:r>
            <a:r>
              <a:rPr lang="de-CH" baseline="0" dirty="0" err="1"/>
              <a:t>know</a:t>
            </a:r>
            <a:r>
              <a:rPr lang="de-CH" baseline="0" dirty="0"/>
              <a:t> </a:t>
            </a:r>
            <a:r>
              <a:rPr lang="de-CH" baseline="0" dirty="0" err="1"/>
              <a:t>what</a:t>
            </a:r>
            <a:r>
              <a:rPr lang="de-CH" baseline="0" dirty="0"/>
              <a:t> </a:t>
            </a:r>
            <a:r>
              <a:rPr lang="de-CH" baseline="0" dirty="0" err="1"/>
              <a:t>I’m</a:t>
            </a:r>
            <a:r>
              <a:rPr lang="de-CH" baseline="0" dirty="0"/>
              <a:t> </a:t>
            </a:r>
            <a:r>
              <a:rPr lang="de-CH" baseline="0" dirty="0" err="1"/>
              <a:t>talking</a:t>
            </a:r>
            <a:r>
              <a:rPr lang="de-CH" baseline="0" dirty="0"/>
              <a:t> </a:t>
            </a:r>
            <a:r>
              <a:rPr lang="de-CH" baseline="0" dirty="0" err="1"/>
              <a:t>about</a:t>
            </a:r>
            <a:r>
              <a:rPr lang="de-CH" baseline="0" dirty="0"/>
              <a:t>) </a:t>
            </a:r>
            <a:r>
              <a:rPr lang="de-CH" baseline="0" dirty="0" err="1"/>
              <a:t>if</a:t>
            </a:r>
            <a:r>
              <a:rPr lang="de-CH" baseline="0" dirty="0"/>
              <a:t> </a:t>
            </a:r>
            <a:r>
              <a:rPr lang="de-CH" baseline="0" dirty="0" err="1"/>
              <a:t>we</a:t>
            </a:r>
            <a:r>
              <a:rPr lang="de-CH" baseline="0" dirty="0"/>
              <a:t> mix </a:t>
            </a:r>
            <a:r>
              <a:rPr lang="de-CH" baseline="0" dirty="0" err="1"/>
              <a:t>blocking</a:t>
            </a:r>
            <a:r>
              <a:rPr lang="de-CH" baseline="0" dirty="0"/>
              <a:t> </a:t>
            </a:r>
            <a:r>
              <a:rPr lang="de-CH" baseline="0" dirty="0" err="1"/>
              <a:t>with</a:t>
            </a:r>
            <a:r>
              <a:rPr lang="de-CH" baseline="0" dirty="0"/>
              <a:t> </a:t>
            </a:r>
            <a:r>
              <a:rPr lang="de-CH" baseline="0" dirty="0" err="1"/>
              <a:t>asynchronous</a:t>
            </a:r>
            <a:r>
              <a:rPr lang="de-CH" baseline="0" dirty="0"/>
              <a:t> </a:t>
            </a:r>
            <a:r>
              <a:rPr lang="de-CH" baseline="0" dirty="0" err="1"/>
              <a:t>code</a:t>
            </a:r>
            <a:r>
              <a:rPr lang="de-CH" baseline="0" dirty="0"/>
              <a:t> </a:t>
            </a:r>
            <a:r>
              <a:rPr lang="de-CH" baseline="0" dirty="0" err="1"/>
              <a:t>we</a:t>
            </a:r>
            <a:r>
              <a:rPr lang="de-CH" baseline="0" dirty="0"/>
              <a:t> will not </a:t>
            </a:r>
            <a:r>
              <a:rPr lang="de-CH" baseline="0" dirty="0" err="1"/>
              <a:t>only</a:t>
            </a:r>
            <a:r>
              <a:rPr lang="de-CH" baseline="0" dirty="0"/>
              <a:t> </a:t>
            </a:r>
            <a:r>
              <a:rPr lang="de-CH" baseline="0" dirty="0" err="1"/>
              <a:t>be</a:t>
            </a:r>
            <a:r>
              <a:rPr lang="de-CH" baseline="0" dirty="0"/>
              <a:t> </a:t>
            </a:r>
            <a:r>
              <a:rPr lang="de-CH" baseline="0" dirty="0" err="1"/>
              <a:t>unnecessarily</a:t>
            </a:r>
            <a:r>
              <a:rPr lang="de-CH" baseline="0" dirty="0"/>
              <a:t> </a:t>
            </a:r>
            <a:r>
              <a:rPr lang="de-CH" baseline="0" dirty="0" err="1"/>
              <a:t>capturing</a:t>
            </a:r>
            <a:r>
              <a:rPr lang="de-CH" baseline="0" dirty="0"/>
              <a:t> </a:t>
            </a:r>
            <a:r>
              <a:rPr lang="de-CH" baseline="0" dirty="0" err="1"/>
              <a:t>the</a:t>
            </a:r>
            <a:r>
              <a:rPr lang="de-CH" baseline="0" dirty="0"/>
              <a:t> </a:t>
            </a:r>
            <a:r>
              <a:rPr lang="de-CH" baseline="0" dirty="0" err="1"/>
              <a:t>worker</a:t>
            </a:r>
            <a:r>
              <a:rPr lang="de-CH" baseline="0" dirty="0"/>
              <a:t> </a:t>
            </a:r>
            <a:r>
              <a:rPr lang="de-CH" baseline="0" dirty="0" err="1"/>
              <a:t>thread</a:t>
            </a:r>
            <a:r>
              <a:rPr lang="de-CH" baseline="0" dirty="0"/>
              <a:t> but also </a:t>
            </a:r>
            <a:r>
              <a:rPr lang="de-CH" baseline="0" dirty="0" err="1"/>
              <a:t>expose</a:t>
            </a:r>
            <a:r>
              <a:rPr lang="de-CH" baseline="0" dirty="0"/>
              <a:t> </a:t>
            </a:r>
            <a:r>
              <a:rPr lang="de-CH" baseline="0" dirty="0" err="1"/>
              <a:t>our</a:t>
            </a:r>
            <a:r>
              <a:rPr lang="de-CH" baseline="0" dirty="0"/>
              <a:t> </a:t>
            </a:r>
            <a:r>
              <a:rPr lang="de-CH" baseline="0" dirty="0" err="1"/>
              <a:t>code</a:t>
            </a:r>
            <a:r>
              <a:rPr lang="de-CH" baseline="0" dirty="0"/>
              <a:t> </a:t>
            </a:r>
            <a:r>
              <a:rPr lang="de-CH" baseline="0" dirty="0" err="1"/>
              <a:t>to</a:t>
            </a:r>
            <a:r>
              <a:rPr lang="de-CH" baseline="0" dirty="0"/>
              <a:t> potential </a:t>
            </a:r>
            <a:r>
              <a:rPr lang="de-CH" baseline="0" dirty="0" err="1"/>
              <a:t>deadlocks</a:t>
            </a:r>
            <a:r>
              <a:rPr lang="de-CH" baseline="0" dirty="0"/>
              <a:t>.</a:t>
            </a:r>
          </a:p>
          <a:p>
            <a:endParaRPr lang="de-CH" baseline="0" dirty="0"/>
          </a:p>
          <a:p>
            <a:r>
              <a:rPr lang="de-CH" baseline="0" dirty="0" err="1"/>
              <a:t>If</a:t>
            </a:r>
            <a:r>
              <a:rPr lang="de-CH" baseline="0" dirty="0"/>
              <a:t> </a:t>
            </a:r>
            <a:r>
              <a:rPr lang="de-CH" baseline="0" dirty="0" err="1"/>
              <a:t>we</a:t>
            </a:r>
            <a:r>
              <a:rPr lang="de-CH" baseline="0" dirty="0"/>
              <a:t> follow </a:t>
            </a:r>
            <a:r>
              <a:rPr lang="de-CH" baseline="0" dirty="0" err="1"/>
              <a:t>the</a:t>
            </a:r>
            <a:r>
              <a:rPr lang="de-CH" baseline="0" dirty="0"/>
              <a:t> </a:t>
            </a:r>
            <a:r>
              <a:rPr lang="de-CH" baseline="0" dirty="0" err="1"/>
              <a:t>rules</a:t>
            </a:r>
            <a:r>
              <a:rPr lang="de-CH" baseline="0" dirty="0"/>
              <a:t> </a:t>
            </a:r>
            <a:r>
              <a:rPr lang="de-CH" baseline="0" dirty="0" err="1"/>
              <a:t>above</a:t>
            </a:r>
            <a:r>
              <a:rPr lang="de-CH" baseline="0" dirty="0"/>
              <a:t>, </a:t>
            </a:r>
            <a:r>
              <a:rPr lang="de-CH" baseline="0" dirty="0" err="1"/>
              <a:t>the</a:t>
            </a:r>
            <a:r>
              <a:rPr lang="de-CH" baseline="0" dirty="0"/>
              <a:t> </a:t>
            </a:r>
            <a:r>
              <a:rPr lang="de-CH" baseline="0" dirty="0" err="1"/>
              <a:t>async</a:t>
            </a:r>
            <a:r>
              <a:rPr lang="de-CH" baseline="0" dirty="0"/>
              <a:t> </a:t>
            </a:r>
            <a:r>
              <a:rPr lang="de-CH" baseline="0" dirty="0" err="1"/>
              <a:t>task</a:t>
            </a:r>
            <a:r>
              <a:rPr lang="de-CH" baseline="0" dirty="0"/>
              <a:t> </a:t>
            </a:r>
            <a:r>
              <a:rPr lang="de-CH" baseline="0" dirty="0" err="1"/>
              <a:t>returning</a:t>
            </a:r>
            <a:r>
              <a:rPr lang="de-CH" baseline="0" dirty="0"/>
              <a:t> APIs ripple </a:t>
            </a:r>
            <a:r>
              <a:rPr lang="de-CH" baseline="0" dirty="0" err="1"/>
              <a:t>through</a:t>
            </a:r>
            <a:r>
              <a:rPr lang="de-CH" baseline="0" dirty="0"/>
              <a:t> </a:t>
            </a:r>
            <a:r>
              <a:rPr lang="de-CH" baseline="0" dirty="0" err="1"/>
              <a:t>the</a:t>
            </a:r>
            <a:r>
              <a:rPr lang="de-CH" baseline="0" dirty="0"/>
              <a:t> </a:t>
            </a:r>
            <a:r>
              <a:rPr lang="de-CH" baseline="0" dirty="0" err="1"/>
              <a:t>whole</a:t>
            </a:r>
            <a:r>
              <a:rPr lang="de-CH" baseline="0" dirty="0"/>
              <a:t> </a:t>
            </a:r>
            <a:r>
              <a:rPr lang="de-CH" baseline="0" dirty="0" err="1"/>
              <a:t>call</a:t>
            </a:r>
            <a:r>
              <a:rPr lang="de-CH" baseline="0" dirty="0"/>
              <a:t> </a:t>
            </a:r>
            <a:r>
              <a:rPr lang="de-CH" baseline="0" dirty="0" err="1"/>
              <a:t>stack</a:t>
            </a:r>
            <a:r>
              <a:rPr lang="de-CH" baseline="0" dirty="0"/>
              <a:t>.</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201797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but seriously f… off with your stupid </a:t>
            </a:r>
            <a:r>
              <a:rPr lang="en-US" dirty="0" err="1"/>
              <a:t>async</a:t>
            </a:r>
            <a:r>
              <a:rPr lang="en-US" dirty="0"/>
              <a:t> stuff. I’m working in a legacy</a:t>
            </a:r>
            <a:r>
              <a:rPr lang="en-US" baseline="0" dirty="0"/>
              <a:t> project, I don’t have time to deal with this shit. I’m just going to integrate whatever stupid </a:t>
            </a:r>
            <a:r>
              <a:rPr lang="en-US" baseline="0" dirty="0" err="1"/>
              <a:t>async</a:t>
            </a:r>
            <a:r>
              <a:rPr lang="en-US" baseline="0" dirty="0"/>
              <a:t> API is coming in the future and deal with it in a synchronous blocking way.</a:t>
            </a:r>
          </a:p>
          <a:p>
            <a:endParaRPr lang="en-US" baseline="0" dirty="0"/>
          </a:p>
          <a:p>
            <a:r>
              <a:rPr lang="en-US" baseline="0" dirty="0"/>
              <a:t>You can do that, but it has consequences.</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48756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Can be compared to me doing the laundry manually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Yanone Kaffeesatz Regular" panose="02000000000000000000" pitchFamily="2"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No matter whether the task is IO or CPU bound,</a:t>
            </a:r>
            <a:r>
              <a:rPr lang="en-US" sz="1200" baseline="0" dirty="0">
                <a:solidFill>
                  <a:schemeClr val="tx2"/>
                </a:solidFill>
                <a:latin typeface="Yanone Kaffeesatz Regular" panose="02000000000000000000" pitchFamily="2" charset="0"/>
              </a:rPr>
              <a:t> T</a:t>
            </a:r>
            <a:r>
              <a:rPr lang="en-US" sz="1200" dirty="0">
                <a:solidFill>
                  <a:schemeClr val="tx2"/>
                </a:solidFill>
                <a:latin typeface="Yanone Kaffeesatz Regular" panose="02000000000000000000" pitchFamily="2" charset="0"/>
              </a:rPr>
              <a:t>hreads are the w</a:t>
            </a:r>
            <a:r>
              <a:rPr lang="en-US" sz="1200" dirty="0">
                <a:solidFill>
                  <a:schemeClr val="accent4"/>
                </a:solidFill>
                <a:latin typeface="Yanone Kaffeesatz Regular" panose="02000000000000000000" pitchFamily="2" charset="0"/>
              </a:rPr>
              <a:t>orkers</a:t>
            </a:r>
            <a:r>
              <a:rPr lang="en-US" sz="1200" dirty="0">
                <a:solidFill>
                  <a:schemeClr val="tx2"/>
                </a:solidFill>
                <a:latin typeface="Yanone Kaffeesatz Regular" panose="02000000000000000000" pitchFamily="2" charset="0"/>
              </a:rPr>
              <a:t> responsible for getting </a:t>
            </a:r>
            <a:r>
              <a:rPr lang="en-US" sz="1200" dirty="0">
                <a:solidFill>
                  <a:schemeClr val="accent4"/>
                </a:solidFill>
                <a:latin typeface="Yanone Kaffeesatz Regular" panose="02000000000000000000" pitchFamily="2" charset="0"/>
              </a:rPr>
              <a:t>Task</a:t>
            </a:r>
            <a:r>
              <a:rPr lang="en-US" sz="1200" dirty="0">
                <a:solidFill>
                  <a:schemeClr val="tx2"/>
                </a:solidFill>
                <a:latin typeface="Yanone Kaffeesatz Regular" panose="02000000000000000000" pitchFamily="2" charset="0"/>
              </a:rPr>
              <a:t>s done that are scheduled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But with CPU bound tasks the worker thread</a:t>
            </a:r>
            <a:r>
              <a:rPr lang="en-US" sz="1200" baseline="0" dirty="0">
                <a:solidFill>
                  <a:schemeClr val="tx2"/>
                </a:solidFill>
                <a:latin typeface="Yanone Kaffeesatz Regular" panose="02000000000000000000" pitchFamily="2" charset="0"/>
              </a:rPr>
              <a:t> is blocked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that means a thread can only handle one CPU-bound task at a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991179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Different API </a:t>
            </a:r>
            <a:r>
              <a:rPr lang="de-CH" dirty="0" err="1"/>
              <a:t>calls</a:t>
            </a:r>
            <a:r>
              <a:rPr lang="de-CH" dirty="0"/>
              <a:t> </a:t>
            </a:r>
            <a:r>
              <a:rPr lang="de-CH" dirty="0" err="1"/>
              <a:t>to</a:t>
            </a:r>
            <a:r>
              <a:rPr lang="de-CH" dirty="0"/>
              <a:t> </a:t>
            </a:r>
            <a:r>
              <a:rPr lang="de-CH" dirty="0" err="1"/>
              <a:t>remember</a:t>
            </a:r>
            <a:r>
              <a:rPr lang="de-CH" dirty="0"/>
              <a:t> </a:t>
            </a:r>
            <a:r>
              <a:rPr lang="de-CH" dirty="0" err="1"/>
              <a:t>depending</a:t>
            </a:r>
            <a:r>
              <a:rPr lang="de-CH" dirty="0"/>
              <a:t> </a:t>
            </a:r>
            <a:r>
              <a:rPr lang="de-CH" dirty="0" err="1"/>
              <a:t>whether</a:t>
            </a:r>
            <a:r>
              <a:rPr lang="de-CH" dirty="0"/>
              <a:t> </a:t>
            </a:r>
            <a:r>
              <a:rPr lang="de-CH" dirty="0" err="1"/>
              <a:t>it</a:t>
            </a:r>
            <a:r>
              <a:rPr lang="de-CH" dirty="0"/>
              <a:t> </a:t>
            </a:r>
            <a:r>
              <a:rPr lang="de-CH" dirty="0" err="1"/>
              <a:t>is</a:t>
            </a:r>
            <a:r>
              <a:rPr lang="de-CH" dirty="0"/>
              <a:t> a Task </a:t>
            </a:r>
            <a:r>
              <a:rPr lang="de-CH" dirty="0" err="1"/>
              <a:t>or</a:t>
            </a:r>
            <a:r>
              <a:rPr lang="de-CH" dirty="0"/>
              <a:t> a Task </a:t>
            </a:r>
            <a:r>
              <a:rPr lang="de-CH" dirty="0" err="1"/>
              <a:t>returning</a:t>
            </a:r>
            <a:r>
              <a:rPr lang="de-CH" dirty="0"/>
              <a:t> a </a:t>
            </a:r>
            <a:r>
              <a:rPr lang="de-CH" dirty="0" err="1"/>
              <a:t>result</a:t>
            </a:r>
            <a:r>
              <a:rPr lang="de-CH" dirty="0"/>
              <a:t> (.</a:t>
            </a:r>
            <a:r>
              <a:rPr lang="de-CH" dirty="0" err="1"/>
              <a:t>Wait</a:t>
            </a:r>
            <a:r>
              <a:rPr lang="de-CH" dirty="0"/>
              <a:t>() </a:t>
            </a:r>
            <a:r>
              <a:rPr lang="de-CH" dirty="0" err="1"/>
              <a:t>or</a:t>
            </a:r>
            <a:r>
              <a:rPr lang="de-CH" dirty="0"/>
              <a:t> .</a:t>
            </a:r>
            <a:r>
              <a:rPr lang="de-CH" dirty="0" err="1"/>
              <a:t>Result</a:t>
            </a:r>
            <a:r>
              <a:rPr lang="de-CH" dirty="0"/>
              <a:t>())</a:t>
            </a:r>
          </a:p>
          <a:p>
            <a:r>
              <a:rPr lang="de-CH" dirty="0" err="1"/>
              <a:t>Masks</a:t>
            </a:r>
            <a:r>
              <a:rPr lang="de-CH" baseline="0" dirty="0"/>
              <a:t> </a:t>
            </a:r>
            <a:r>
              <a:rPr lang="de-CH" baseline="0" dirty="0" err="1"/>
              <a:t>the</a:t>
            </a:r>
            <a:r>
              <a:rPr lang="de-CH" baseline="0" dirty="0"/>
              <a:t> original </a:t>
            </a:r>
            <a:r>
              <a:rPr lang="de-CH" baseline="0" dirty="0" err="1"/>
              <a:t>exception</a:t>
            </a:r>
            <a:r>
              <a:rPr lang="de-CH" baseline="0" dirty="0"/>
              <a:t> </a:t>
            </a:r>
            <a:r>
              <a:rPr lang="de-CH" baseline="0" dirty="0" err="1"/>
              <a:t>and</a:t>
            </a:r>
            <a:r>
              <a:rPr lang="de-CH" baseline="0" dirty="0"/>
              <a:t> </a:t>
            </a:r>
            <a:r>
              <a:rPr lang="de-CH" baseline="0" dirty="0" err="1"/>
              <a:t>wraps</a:t>
            </a:r>
            <a:r>
              <a:rPr lang="de-CH" baseline="0" dirty="0"/>
              <a:t> </a:t>
            </a:r>
            <a:r>
              <a:rPr lang="de-CH" baseline="0" dirty="0" err="1"/>
              <a:t>it</a:t>
            </a:r>
            <a:r>
              <a:rPr lang="de-CH" baseline="0" dirty="0"/>
              <a:t> in an </a:t>
            </a:r>
            <a:r>
              <a:rPr lang="de-CH" baseline="0" dirty="0" err="1"/>
              <a:t>AggregateException</a:t>
            </a:r>
            <a:r>
              <a:rPr lang="de-CH" baseline="0" dirty="0"/>
              <a:t> (</a:t>
            </a:r>
            <a:r>
              <a:rPr lang="de-CH" baseline="0" dirty="0" err="1"/>
              <a:t>can</a:t>
            </a:r>
            <a:r>
              <a:rPr lang="de-CH" baseline="0" dirty="0"/>
              <a:t> </a:t>
            </a:r>
            <a:r>
              <a:rPr lang="de-CH" baseline="0" dirty="0" err="1"/>
              <a:t>make</a:t>
            </a:r>
            <a:r>
              <a:rPr lang="de-CH" baseline="0" dirty="0"/>
              <a:t> </a:t>
            </a:r>
            <a:r>
              <a:rPr lang="de-CH" baseline="0" dirty="0" err="1"/>
              <a:t>debugging</a:t>
            </a:r>
            <a:r>
              <a:rPr lang="de-CH" baseline="0" dirty="0"/>
              <a:t> </a:t>
            </a:r>
            <a:r>
              <a:rPr lang="de-CH" baseline="0" dirty="0" err="1"/>
              <a:t>and</a:t>
            </a:r>
            <a:r>
              <a:rPr lang="de-CH" baseline="0" dirty="0"/>
              <a:t> </a:t>
            </a:r>
            <a:r>
              <a:rPr lang="de-CH" baseline="0" dirty="0" err="1"/>
              <a:t>searching</a:t>
            </a:r>
            <a:r>
              <a:rPr lang="de-CH" baseline="0" dirty="0"/>
              <a:t> </a:t>
            </a:r>
            <a:r>
              <a:rPr lang="de-CH" baseline="0" dirty="0" err="1"/>
              <a:t>for</a:t>
            </a:r>
            <a:r>
              <a:rPr lang="de-CH" baseline="0" dirty="0"/>
              <a:t> </a:t>
            </a:r>
            <a:r>
              <a:rPr lang="de-CH" baseline="0" dirty="0" err="1"/>
              <a:t>the</a:t>
            </a:r>
            <a:r>
              <a:rPr lang="de-CH" baseline="0" dirty="0"/>
              <a:t> </a:t>
            </a:r>
            <a:r>
              <a:rPr lang="de-CH" baseline="0" dirty="0" err="1"/>
              <a:t>root</a:t>
            </a:r>
            <a:r>
              <a:rPr lang="de-CH" baseline="0" dirty="0"/>
              <a:t> </a:t>
            </a:r>
            <a:r>
              <a:rPr lang="de-CH" baseline="0" dirty="0" err="1"/>
              <a:t>cause</a:t>
            </a:r>
            <a:r>
              <a:rPr lang="de-CH" baseline="0" dirty="0"/>
              <a:t> </a:t>
            </a:r>
            <a:r>
              <a:rPr lang="de-CH" baseline="0" dirty="0" err="1"/>
              <a:t>cumbersome</a:t>
            </a:r>
            <a:r>
              <a:rPr lang="de-CH" baseline="0" dirty="0"/>
              <a:t>)</a:t>
            </a:r>
          </a:p>
          <a:p>
            <a:r>
              <a:rPr lang="de-CH" baseline="0" dirty="0" err="1"/>
              <a:t>Unnatural</a:t>
            </a:r>
            <a:r>
              <a:rPr lang="de-CH" baseline="0" dirty="0"/>
              <a:t> </a:t>
            </a:r>
            <a:r>
              <a:rPr lang="de-CH" baseline="0" dirty="0" err="1"/>
              <a:t>environment</a:t>
            </a:r>
            <a:r>
              <a:rPr lang="de-CH" baseline="0" dirty="0"/>
              <a:t> </a:t>
            </a:r>
            <a:r>
              <a:rPr lang="de-CH" baseline="0" dirty="0" err="1"/>
              <a:t>for</a:t>
            </a:r>
            <a:r>
              <a:rPr lang="de-CH" baseline="0" dirty="0"/>
              <a:t> </a:t>
            </a:r>
            <a:r>
              <a:rPr lang="de-CH" baseline="0" dirty="0" err="1"/>
              <a:t>developers</a:t>
            </a:r>
            <a:r>
              <a:rPr lang="de-CH" baseline="0" dirty="0"/>
              <a:t> </a:t>
            </a:r>
            <a:r>
              <a:rPr lang="de-CH" baseline="0" dirty="0" err="1"/>
              <a:t>already</a:t>
            </a:r>
            <a:r>
              <a:rPr lang="de-CH" baseline="0" dirty="0"/>
              <a:t> </a:t>
            </a:r>
            <a:r>
              <a:rPr lang="de-CH" baseline="0" dirty="0" err="1"/>
              <a:t>knowing</a:t>
            </a:r>
            <a:r>
              <a:rPr lang="de-CH" baseline="0" dirty="0"/>
              <a:t> </a:t>
            </a:r>
            <a:r>
              <a:rPr lang="de-CH" baseline="0" dirty="0" err="1"/>
              <a:t>the</a:t>
            </a:r>
            <a:r>
              <a:rPr lang="de-CH" baseline="0" dirty="0"/>
              <a:t> </a:t>
            </a:r>
            <a:r>
              <a:rPr lang="de-CH" baseline="0" dirty="0" err="1"/>
              <a:t>async</a:t>
            </a:r>
            <a:r>
              <a:rPr lang="de-CH" baseline="0" dirty="0"/>
              <a:t>/</a:t>
            </a:r>
            <a:r>
              <a:rPr lang="de-CH" baseline="0" dirty="0" err="1"/>
              <a:t>await</a:t>
            </a:r>
            <a:r>
              <a:rPr lang="de-CH" baseline="0" dirty="0"/>
              <a:t> </a:t>
            </a:r>
            <a:r>
              <a:rPr lang="de-CH" baseline="0" dirty="0" err="1"/>
              <a:t>keywords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06865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Blocking</a:t>
            </a:r>
            <a:r>
              <a:rPr lang="de-CH" dirty="0"/>
              <a:t> </a:t>
            </a:r>
            <a:r>
              <a:rPr lang="de-CH" dirty="0" err="1"/>
              <a:t>calls</a:t>
            </a:r>
            <a:r>
              <a:rPr lang="de-CH" dirty="0"/>
              <a:t> hold </a:t>
            </a:r>
            <a:r>
              <a:rPr lang="de-CH" dirty="0" err="1"/>
              <a:t>captive</a:t>
            </a:r>
            <a:r>
              <a:rPr lang="de-CH" dirty="0"/>
              <a:t> </a:t>
            </a:r>
            <a:r>
              <a:rPr lang="de-CH" dirty="0" err="1"/>
              <a:t>the</a:t>
            </a:r>
            <a:r>
              <a:rPr lang="de-CH" dirty="0"/>
              <a:t> </a:t>
            </a:r>
            <a:r>
              <a:rPr lang="de-CH" dirty="0" err="1"/>
              <a:t>entering</a:t>
            </a:r>
            <a:r>
              <a:rPr lang="de-CH" dirty="0"/>
              <a:t> </a:t>
            </a:r>
            <a:r>
              <a:rPr lang="de-CH" dirty="0" err="1"/>
              <a:t>thread</a:t>
            </a:r>
            <a:endParaRPr lang="de-CH" dirty="0"/>
          </a:p>
          <a:p>
            <a:r>
              <a:rPr lang="de-CH" dirty="0"/>
              <a:t>At </a:t>
            </a:r>
            <a:r>
              <a:rPr lang="de-CH" dirty="0" err="1"/>
              <a:t>first</a:t>
            </a:r>
            <a:r>
              <a:rPr lang="de-CH" dirty="0"/>
              <a:t> </a:t>
            </a:r>
            <a:r>
              <a:rPr lang="de-CH" dirty="0" err="1"/>
              <a:t>sight</a:t>
            </a:r>
            <a:r>
              <a:rPr lang="de-CH" dirty="0"/>
              <a:t> </a:t>
            </a:r>
            <a:r>
              <a:rPr lang="de-CH" dirty="0" err="1"/>
              <a:t>this</a:t>
            </a:r>
            <a:r>
              <a:rPr lang="de-CH" dirty="0"/>
              <a:t> </a:t>
            </a:r>
            <a:r>
              <a:rPr lang="de-CH" dirty="0" err="1"/>
              <a:t>doesn’t</a:t>
            </a:r>
            <a:r>
              <a:rPr lang="de-CH" dirty="0"/>
              <a:t> </a:t>
            </a:r>
            <a:r>
              <a:rPr lang="de-CH" dirty="0" err="1"/>
              <a:t>seem</a:t>
            </a:r>
            <a:r>
              <a:rPr lang="de-CH" dirty="0"/>
              <a:t> like a </a:t>
            </a:r>
            <a:r>
              <a:rPr lang="de-CH" dirty="0" err="1"/>
              <a:t>big</a:t>
            </a:r>
            <a:r>
              <a:rPr lang="de-CH" dirty="0"/>
              <a:t> deal.</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095039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Attention </a:t>
            </a:r>
            <a:r>
              <a:rPr lang="de-CH" dirty="0" err="1"/>
              <a:t>the</a:t>
            </a:r>
            <a:r>
              <a:rPr lang="de-CH" dirty="0"/>
              <a:t> </a:t>
            </a:r>
            <a:r>
              <a:rPr lang="de-CH" dirty="0" err="1"/>
              <a:t>results</a:t>
            </a:r>
            <a:r>
              <a:rPr lang="de-CH" baseline="0" dirty="0"/>
              <a:t> </a:t>
            </a:r>
            <a:r>
              <a:rPr lang="de-CH" baseline="0" dirty="0" err="1"/>
              <a:t>may</a:t>
            </a:r>
            <a:r>
              <a:rPr lang="de-CH" baseline="0" dirty="0"/>
              <a:t> </a:t>
            </a:r>
            <a:r>
              <a:rPr lang="de-CH" baseline="0" dirty="0" err="1"/>
              <a:t>vary</a:t>
            </a:r>
            <a:r>
              <a:rPr lang="de-CH" baseline="0" dirty="0"/>
              <a:t> </a:t>
            </a:r>
            <a:r>
              <a:rPr lang="de-CH" baseline="0" dirty="0" err="1"/>
              <a:t>drastically</a:t>
            </a:r>
            <a:r>
              <a:rPr lang="de-CH" baseline="0" dirty="0"/>
              <a:t> </a:t>
            </a:r>
            <a:r>
              <a:rPr lang="de-CH" baseline="0" dirty="0" err="1"/>
              <a:t>depending</a:t>
            </a:r>
            <a:r>
              <a:rPr lang="de-CH" baseline="0" dirty="0"/>
              <a:t> on </a:t>
            </a:r>
            <a:r>
              <a:rPr lang="de-CH" baseline="0" dirty="0" err="1"/>
              <a:t>the</a:t>
            </a:r>
            <a:r>
              <a:rPr lang="de-CH" baseline="0" dirty="0"/>
              <a:t> </a:t>
            </a:r>
            <a:r>
              <a:rPr lang="de-CH" baseline="0" dirty="0" err="1"/>
              <a:t>azure</a:t>
            </a:r>
            <a:r>
              <a:rPr lang="de-CH" baseline="0" dirty="0"/>
              <a:t> </a:t>
            </a:r>
            <a:r>
              <a:rPr lang="de-CH" baseline="0" dirty="0" err="1"/>
              <a:t>latency</a:t>
            </a:r>
            <a:r>
              <a:rPr lang="de-CH" baseline="0" dirty="0"/>
              <a:t> </a:t>
            </a:r>
            <a:r>
              <a:rPr lang="de-CH" baseline="0" dirty="0" err="1"/>
              <a:t>and</a:t>
            </a:r>
            <a:r>
              <a:rPr lang="de-CH" baseline="0" dirty="0"/>
              <a:t> </a:t>
            </a:r>
            <a:r>
              <a:rPr lang="de-CH" baseline="0" dirty="0" err="1"/>
              <a:t>the</a:t>
            </a:r>
            <a:r>
              <a:rPr lang="de-CH" baseline="0" dirty="0"/>
              <a:t> </a:t>
            </a:r>
            <a:r>
              <a:rPr lang="de-CH" baseline="0" dirty="0" err="1"/>
              <a:t>hardware</a:t>
            </a:r>
            <a:r>
              <a:rPr lang="de-CH" baseline="0" dirty="0"/>
              <a:t> </a:t>
            </a:r>
            <a:r>
              <a:rPr lang="de-CH" baseline="0" dirty="0" err="1"/>
              <a:t>used</a:t>
            </a:r>
            <a:r>
              <a:rPr lang="de-CH" baseline="0" dirty="0"/>
              <a:t> on </a:t>
            </a:r>
            <a:r>
              <a:rPr lang="de-CH" baseline="0" dirty="0" err="1"/>
              <a:t>prem</a:t>
            </a:r>
            <a:r>
              <a:rPr lang="de-CH" baseline="0" dirty="0"/>
              <a:t> </a:t>
            </a:r>
            <a:r>
              <a:rPr lang="de-CH" baseline="0" dirty="0" err="1"/>
              <a:t>for</a:t>
            </a:r>
            <a:r>
              <a:rPr lang="de-CH" baseline="0" dirty="0"/>
              <a:t> MSMQ. </a:t>
            </a:r>
          </a:p>
          <a:p>
            <a:endParaRPr lang="de-CH" baseline="0" dirty="0"/>
          </a:p>
          <a:p>
            <a:r>
              <a:rPr lang="de-CH" baseline="0" dirty="0" err="1"/>
              <a:t>And</a:t>
            </a:r>
            <a:r>
              <a:rPr lang="de-CH" baseline="0" dirty="0"/>
              <a:t> </a:t>
            </a:r>
            <a:r>
              <a:rPr lang="de-CH" baseline="0" dirty="0" err="1"/>
              <a:t>this</a:t>
            </a:r>
            <a:r>
              <a:rPr lang="de-CH" baseline="0" dirty="0"/>
              <a:t> </a:t>
            </a:r>
            <a:r>
              <a:rPr lang="de-CH" baseline="0" dirty="0" err="1"/>
              <a:t>is</a:t>
            </a:r>
            <a:r>
              <a:rPr lang="de-CH" baseline="0" dirty="0"/>
              <a:t> </a:t>
            </a:r>
            <a:r>
              <a:rPr lang="de-CH" baseline="0" dirty="0" err="1"/>
              <a:t>only</a:t>
            </a:r>
            <a:r>
              <a:rPr lang="de-CH" baseline="0" dirty="0"/>
              <a:t> </a:t>
            </a:r>
            <a:r>
              <a:rPr lang="de-CH" baseline="0" dirty="0" err="1"/>
              <a:t>raw</a:t>
            </a:r>
            <a:r>
              <a:rPr lang="de-CH" baseline="0" dirty="0"/>
              <a:t> </a:t>
            </a:r>
            <a:r>
              <a:rPr lang="de-CH" baseline="0" dirty="0" err="1"/>
              <a:t>throughput</a:t>
            </a:r>
            <a:r>
              <a:rPr lang="de-CH" baseline="0" dirty="0"/>
              <a:t> </a:t>
            </a:r>
            <a:r>
              <a:rPr lang="de-CH" baseline="0" dirty="0" err="1"/>
              <a:t>measured</a:t>
            </a:r>
            <a:r>
              <a:rPr lang="de-CH" baseline="0" dirty="0"/>
              <a:t>. </a:t>
            </a:r>
            <a:r>
              <a:rPr lang="de-CH" baseline="0" dirty="0" err="1"/>
              <a:t>Everything</a:t>
            </a:r>
            <a:r>
              <a:rPr lang="de-CH" baseline="0" dirty="0"/>
              <a:t> </a:t>
            </a:r>
            <a:r>
              <a:rPr lang="de-CH" baseline="0" dirty="0" err="1"/>
              <a:t>else</a:t>
            </a:r>
            <a:r>
              <a:rPr lang="de-CH" baseline="0" dirty="0"/>
              <a:t> </a:t>
            </a:r>
            <a:r>
              <a:rPr lang="de-CH" baseline="0" dirty="0" err="1"/>
              <a:t>is</a:t>
            </a:r>
            <a:r>
              <a:rPr lang="de-CH" baseline="0" dirty="0"/>
              <a:t> also </a:t>
            </a:r>
            <a:r>
              <a:rPr lang="de-CH" baseline="0" dirty="0" err="1"/>
              <a:t>asynchronous</a:t>
            </a:r>
            <a:r>
              <a:rPr lang="de-CH" baseline="0" dirty="0"/>
              <a:t> like </a:t>
            </a:r>
            <a:r>
              <a:rPr lang="de-CH" baseline="0" dirty="0" err="1"/>
              <a:t>persistence</a:t>
            </a:r>
            <a:r>
              <a:rPr lang="de-CH" baseline="0" dirty="0"/>
              <a:t>, </a:t>
            </a:r>
            <a:r>
              <a:rPr lang="de-CH" baseline="0" dirty="0" err="1"/>
              <a:t>file</a:t>
            </a:r>
            <a:r>
              <a:rPr lang="de-CH" baseline="0" dirty="0"/>
              <a:t> </a:t>
            </a:r>
            <a:r>
              <a:rPr lang="de-CH" baseline="0" dirty="0" err="1"/>
              <a:t>transfers</a:t>
            </a:r>
            <a:r>
              <a:rPr lang="de-CH" baseline="0" dirty="0"/>
              <a:t> </a:t>
            </a:r>
            <a:r>
              <a:rPr lang="de-CH" baseline="0" dirty="0" err="1"/>
              <a:t>and</a:t>
            </a:r>
            <a:r>
              <a:rPr lang="de-CH" baseline="0" dirty="0"/>
              <a:t> so on. </a:t>
            </a:r>
            <a:r>
              <a:rPr lang="de-CH" baseline="0" dirty="0" err="1"/>
              <a:t>We</a:t>
            </a:r>
            <a:r>
              <a:rPr lang="de-CH" baseline="0" dirty="0"/>
              <a:t> also </a:t>
            </a:r>
            <a:r>
              <a:rPr lang="de-CH" baseline="0" dirty="0" err="1"/>
              <a:t>see</a:t>
            </a:r>
            <a:r>
              <a:rPr lang="de-CH" baseline="0" dirty="0"/>
              <a:t> </a:t>
            </a:r>
            <a:r>
              <a:rPr lang="de-CH" baseline="0" dirty="0" err="1"/>
              <a:t>much</a:t>
            </a:r>
            <a:r>
              <a:rPr lang="de-CH" baseline="0" dirty="0"/>
              <a:t> </a:t>
            </a:r>
            <a:r>
              <a:rPr lang="de-CH" baseline="0" dirty="0" err="1"/>
              <a:t>better</a:t>
            </a:r>
            <a:r>
              <a:rPr lang="de-CH" baseline="0" dirty="0"/>
              <a:t> </a:t>
            </a:r>
            <a:r>
              <a:rPr lang="de-CH" baseline="0" dirty="0" err="1"/>
              <a:t>ressource</a:t>
            </a:r>
            <a:r>
              <a:rPr lang="de-CH" baseline="0" dirty="0"/>
              <a:t> </a:t>
            </a:r>
            <a:r>
              <a:rPr lang="de-CH" baseline="0" dirty="0" err="1"/>
              <a:t>usage</a:t>
            </a:r>
            <a:r>
              <a:rPr lang="de-CH" baseline="0" dirty="0"/>
              <a:t> like </a:t>
            </a:r>
            <a:r>
              <a:rPr lang="de-CH" baseline="0" dirty="0" err="1"/>
              <a:t>using</a:t>
            </a:r>
            <a:r>
              <a:rPr lang="de-CH" baseline="0" dirty="0"/>
              <a:t> </a:t>
            </a:r>
            <a:r>
              <a:rPr lang="de-CH" baseline="0" dirty="0" err="1"/>
              <a:t>less</a:t>
            </a:r>
            <a:r>
              <a:rPr lang="de-CH" baseline="0" dirty="0"/>
              <a:t> </a:t>
            </a:r>
            <a:r>
              <a:rPr lang="de-CH" baseline="0" dirty="0" err="1"/>
              <a:t>threads</a:t>
            </a:r>
            <a:r>
              <a:rPr lang="de-CH" baseline="0" dirty="0"/>
              <a:t> </a:t>
            </a:r>
            <a:r>
              <a:rPr lang="de-CH" baseline="0" dirty="0" err="1"/>
              <a:t>more</a:t>
            </a:r>
            <a:r>
              <a:rPr lang="de-CH" baseline="0" dirty="0"/>
              <a:t> </a:t>
            </a:r>
            <a:r>
              <a:rPr lang="de-CH" baseline="0" dirty="0" err="1"/>
              <a:t>efficiently</a:t>
            </a:r>
            <a:r>
              <a:rPr lang="de-CH" baseline="0" dirty="0"/>
              <a:t>. Less CPU usage while high IO usage…</a:t>
            </a:r>
          </a:p>
          <a:p>
            <a:endParaRPr lang="en-US" baseline="0" dirty="0"/>
          </a:p>
          <a:p>
            <a:r>
              <a:rPr lang="en-US" baseline="0" dirty="0"/>
              <a:t>If you don’t believe me go have a look end2end</a:t>
            </a:r>
          </a:p>
          <a:p>
            <a:endParaRPr lang="en-US" baseline="0" dirty="0"/>
          </a:p>
          <a:p>
            <a:r>
              <a:rPr lang="en-US" baseline="0" dirty="0"/>
              <a:t>So if we want to benefit from asynchronous programming we have to (next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039484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t>
            </a:r>
            <a:r>
              <a:rPr lang="en-US" baseline="0" dirty="0"/>
              <a:t> ALL THE THINGS</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874988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Async</a:t>
            </a:r>
            <a:r>
              <a:rPr lang="en-US" baseline="0" dirty="0"/>
              <a:t> /await is viral. Like a highly infectious deceases it starts spreading all over the place as soon as you have it.</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853948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But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2533597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kicks your servers butt</a:t>
            </a:r>
          </a:p>
          <a:p>
            <a:r>
              <a:rPr lang="en-US" dirty="0"/>
              <a:t>On a server every thread that can be freed up is worth freeing up. On</a:t>
            </a:r>
            <a:r>
              <a:rPr lang="en-US" baseline="0" dirty="0"/>
              <a:t> a server the comparison has to be done between asynchronous code and parallel code. Asynchronous code blow parallel code out of the water.</a:t>
            </a:r>
          </a:p>
          <a:p>
            <a:endParaRPr lang="en-US" baseline="0" dirty="0"/>
          </a:p>
          <a:p>
            <a:r>
              <a:rPr lang="en-US" baseline="0" dirty="0"/>
              <a:t>In order to understand why we need to explore how windows handles compute bound work and IO-bound work. We have two thread pools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094778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async can handle bursting traffic better; the IOCP is "always-on", so to speak.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IO-bound work is scheduled on the IO-thread pool. The IO-bound thread pool has a fixed number of worker threads (usually number of cores) which can work concurrently on thousands of IO-bound tasks. </a:t>
            </a:r>
            <a:r>
              <a:rPr lang="en-US" sz="1200" b="0" i="0" kern="1200" dirty="0">
                <a:solidFill>
                  <a:schemeClr val="tx1"/>
                </a:solidFill>
                <a:effectLst/>
                <a:latin typeface="+mn-lt"/>
                <a:ea typeface="+mn-ea"/>
                <a:cs typeface="+mn-cs"/>
              </a:rPr>
              <a:t>The point of IOCP is to efficiently offload IO work from user code to kernel and driver and hardware and not to bother the user code until the IO work is done. To achieve that, the user code layer registers for being notified of the IO operation to be complete.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notification occurs in form of a callback on an IO thread, which is a pool thread managed by the IO system that is made available to the user code.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slide!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 typically takes very long and compute work is comparatively cheap, the goal of the IO system is to keep the thread count low (ideally one per core) and schedule all callbacks (and thus execution of interleaved user code) on that one thread. That means that, ideally, all work gets serialized and there minimal context switching as the OS scheduler owns the thread. </a:t>
            </a:r>
            <a:r>
              <a:rPr lang="en-US" dirty="0" err="1"/>
              <a:t>async</a:t>
            </a:r>
            <a:r>
              <a:rPr lang="en-US" dirty="0"/>
              <a:t> uses much less memory allocation (and that's where most of the scalability benefits come from): the amount of memory saved by freeing up a thread (and its massive stack) dwarfs the amount of memory used for all the </a:t>
            </a:r>
            <a:r>
              <a:rPr lang="en-US" dirty="0" err="1"/>
              <a:t>async</a:t>
            </a:r>
            <a:r>
              <a:rPr lang="en-US" dirty="0"/>
              <a:t> structures combined. </a:t>
            </a:r>
            <a:endParaRPr lang="en-US" baseline="0" dirty="0"/>
          </a:p>
          <a:p>
            <a:endParaRPr lang="en-US" dirty="0"/>
          </a:p>
          <a:p>
            <a:r>
              <a:rPr lang="en-US" dirty="0"/>
              <a:t>Interestingly, if you examine each request in isolation, it would actually be (slightly) slower than the synchronous version (since there is the extra kernel transition, </a:t>
            </a:r>
            <a:r>
              <a:rPr lang="en-US" dirty="0" err="1"/>
              <a:t>etc</a:t>
            </a:r>
            <a:r>
              <a:rPr lang="en-US" dirty="0"/>
              <a:t>); but the scalability more than makes up for it.</a:t>
            </a:r>
          </a:p>
          <a:p>
            <a:r>
              <a:rPr lang="en-US" dirty="0"/>
              <a:t>Also, from the server perspective, So, if you compare asynchrony to synchrony - just looking at one method or one request - then synchrony makes more sense. But if you compare asynchrony to parallelism - looking at the server as a whole - then asynchrony generally wins.</a:t>
            </a:r>
          </a:p>
          <a:p>
            <a:endParaRPr lang="en-US"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040446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AsyncVoid</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ConfigureAwait</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AsyncAllTheWay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SequentialExecution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5232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Parallel can be compared to the laundromat. Multiple people can do their laundry in parallel.</a:t>
            </a:r>
          </a:p>
          <a:p>
            <a:endParaRPr lang="en-US" baseline="0" dirty="0"/>
          </a:p>
          <a:p>
            <a:r>
              <a:rPr lang="en-US" baseline="0" dirty="0"/>
              <a:t>In software this means</a:t>
            </a:r>
            <a:endParaRPr lang="en-US" dirty="0"/>
          </a:p>
          <a:p>
            <a:endParaRPr lang="en-US" dirty="0"/>
          </a:p>
          <a:p>
            <a:r>
              <a:rPr lang="en-US" dirty="0"/>
              <a:t>A parallel</a:t>
            </a:r>
            <a:r>
              <a:rPr lang="en-US" baseline="0" dirty="0"/>
              <a:t> program means</a:t>
            </a:r>
          </a:p>
          <a:p>
            <a:pPr marL="171450" indent="-171450">
              <a:buFont typeface="Arial" panose="020B0604020202020204" pitchFamily="34" charset="0"/>
              <a:buChar char="•"/>
            </a:pPr>
            <a:r>
              <a:rPr lang="en-US" baseline="0" dirty="0"/>
              <a:t>Independent subexpression are evaluated simultaneously on different processors or thread</a:t>
            </a:r>
          </a:p>
          <a:p>
            <a:pPr marL="171450" indent="-171450">
              <a:buFont typeface="Arial" panose="020B0604020202020204" pitchFamily="34" charset="0"/>
              <a:buChar char="•"/>
            </a:pPr>
            <a:r>
              <a:rPr lang="en-US" baseline="0" dirty="0"/>
              <a:t>Goal: Finish computation faster</a:t>
            </a:r>
          </a:p>
          <a:p>
            <a:pPr marL="171450" indent="-171450">
              <a:buFont typeface="Arial" panose="020B0604020202020204" pitchFamily="34" charset="0"/>
              <a:buChar char="•"/>
            </a:pPr>
            <a:r>
              <a:rPr lang="en-US" baseline="0" dirty="0"/>
              <a:t>Ideally suited for CPU bound work such as sorting data in-memory, filter data</a:t>
            </a:r>
          </a:p>
          <a:p>
            <a:pPr marL="171450" indent="-171450">
              <a:buFont typeface="Arial" panose="020B0604020202020204" pitchFamily="34" charset="0"/>
              <a:buChar char="•"/>
            </a:pPr>
            <a:r>
              <a:rPr lang="en-US" baseline="0" dirty="0"/>
              <a:t>To be able to benefit from parallelism the problem needs to be dividable into induvial sub items which can be worked on independently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2"/>
                </a:solidFill>
                <a:latin typeface="Yanone Kaffeesatz Regular" panose="02000000000000000000" pitchFamily="2" charset="0"/>
              </a:rPr>
              <a:t>You can achieve parallelism using concurrency</a:t>
            </a:r>
            <a:r>
              <a:rPr lang="en-US" sz="1200" baseline="0" dirty="0">
                <a:solidFill>
                  <a:schemeClr val="tx2"/>
                </a:solidFill>
                <a:latin typeface="Yanone Kaffeesatz Regular" panose="02000000000000000000" pitchFamily="2" charset="0"/>
              </a:rPr>
              <a:t> constructs but not the other way around</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018069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64708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84000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092264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another</a:t>
            </a:r>
            <a:r>
              <a:rPr lang="en-US" baseline="0" dirty="0"/>
              <a:t> icon</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250041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76096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refer to my blog</a:t>
            </a:r>
            <a:r>
              <a:rPr lang="en-US" baseline="0" dirty="0"/>
              <a:t> post</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4050176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add RPC??</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59228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another</a:t>
            </a:r>
            <a:r>
              <a:rPr lang="en-US" baseline="0" dirty="0"/>
              <a:t> icon</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927449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thinking in threads. For</a:t>
            </a:r>
            <a:r>
              <a:rPr lang="en-US" baseline="0" dirty="0"/>
              <a:t> most applications threads are no longer relevant. Think in Tasks. Rest assured the TPL runtime is heavily optimized for most production scenarios.</a:t>
            </a:r>
          </a:p>
          <a:p>
            <a:endParaRPr lang="en-US" baseline="0" dirty="0"/>
          </a:p>
          <a:p>
            <a:r>
              <a:rPr lang="en-US" baseline="0" dirty="0"/>
              <a:t>Stick to sequential execution as long as you can only if you really need explicit concurrency or parallelism go into the </a:t>
            </a:r>
            <a:r>
              <a:rPr lang="en-US" baseline="0" dirty="0" err="1"/>
              <a:t>dangerzone</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431345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ConcurrentExecutionAll</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ConcurrentExecutionOne</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ParallelExecution</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CancelTask</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CancelTaskOperation</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ConcurrencyLimit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93628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Parallel / Compute</a:t>
            </a:r>
            <a:r>
              <a:rPr lang="en-US" baseline="0" dirty="0"/>
              <a:t> bound blocking work happens on the worker thread pool. Things like </a:t>
            </a:r>
            <a:r>
              <a:rPr lang="en-US" baseline="0" dirty="0" err="1"/>
              <a:t>Task.Run</a:t>
            </a:r>
            <a:r>
              <a:rPr lang="en-US" baseline="0" dirty="0"/>
              <a:t>, </a:t>
            </a:r>
            <a:r>
              <a:rPr lang="en-US" baseline="0" dirty="0" err="1"/>
              <a:t>Factory.StartNew</a:t>
            </a:r>
            <a:r>
              <a:rPr lang="en-US" baseline="0" dirty="0"/>
              <a:t>, </a:t>
            </a:r>
            <a:r>
              <a:rPr lang="en-US" baseline="0" dirty="0" err="1"/>
              <a:t>Parallel.For</a:t>
            </a:r>
            <a:r>
              <a:rPr lang="en-US" baseline="0" dirty="0"/>
              <a:t> schedule tasks on the worker thread pool. </a:t>
            </a:r>
          </a:p>
          <a:p>
            <a:r>
              <a:rPr lang="en-US" baseline="0" dirty="0"/>
              <a:t>On the other hand if we schedule Compute bound work the worker thread pool will start expanding its worker threads. This phase is called ramp up phase. </a:t>
            </a:r>
          </a:p>
          <a:p>
            <a:r>
              <a:rPr lang="en-US" baseline="0" dirty="0"/>
              <a:t>Ramping up more worker threads is expensive. The thread injection rate is limited.</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552172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Handling a message from a queue can also be implemented as a chain of responsibility.</a:t>
            </a:r>
          </a:p>
          <a:p>
            <a:r>
              <a:rPr lang="en-US" dirty="0"/>
              <a:t>Each operation, such as picking up the message from the transport of choice, can be thought of as a link in the message-handling chain. Because the chain is stored in a List, links can be added, removed, or reordered. You can make those changes at design time, or at runtime. There is a lot of flexibility in this chain of responsibility.</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18499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YourPump</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TaskCompletionSource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886193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MultiProducerConcurrentConsumer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2818636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e-CH" sz="1200" kern="1200" dirty="0">
                <a:solidFill>
                  <a:schemeClr val="tx1"/>
                </a:solidFill>
                <a:effectLst/>
                <a:latin typeface="+mn-lt"/>
                <a:ea typeface="+mn-ea"/>
                <a:cs typeface="+mn-cs"/>
              </a:rPr>
              <a:t>P</a:t>
            </a:r>
            <a:r>
              <a:rPr lang="en-US" sz="1200" kern="1200" dirty="0" err="1">
                <a:solidFill>
                  <a:schemeClr val="tx1"/>
                </a:solidFill>
                <a:effectLst/>
                <a:latin typeface="+mn-lt"/>
                <a:ea typeface="+mn-ea"/>
                <a:cs typeface="+mn-cs"/>
              </a:rPr>
              <a:t>ure</a:t>
            </a:r>
            <a:r>
              <a:rPr lang="en-US" sz="1200" kern="1200" dirty="0">
                <a:solidFill>
                  <a:schemeClr val="tx1"/>
                </a:solidFill>
                <a:effectLst/>
                <a:latin typeface="+mn-lt"/>
                <a:ea typeface="+mn-ea"/>
                <a:cs typeface="+mn-cs"/>
              </a:rPr>
              <a:t> async is like sync, nothing special</a:t>
            </a:r>
          </a:p>
          <a:p>
            <a:pPr lvl="0"/>
            <a:r>
              <a:rPr lang="de-CH" sz="120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 combination with the TPL don’t make things out. We showed how when things get isolated properly even complex structures like MPCC can be easily tested</a:t>
            </a:r>
          </a:p>
          <a:p>
            <a:pPr lvl="0"/>
            <a:r>
              <a:rPr lang="de-CH" sz="1200"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void fancy stuff like </a:t>
            </a:r>
            <a:r>
              <a:rPr lang="en-US" sz="1200" kern="1200" dirty="0" err="1">
                <a:solidFill>
                  <a:schemeClr val="tx1"/>
                </a:solidFill>
                <a:effectLst/>
                <a:latin typeface="+mn-lt"/>
                <a:ea typeface="+mn-ea"/>
                <a:cs typeface="+mn-cs"/>
              </a:rPr>
              <a:t>AsyncLocal</a:t>
            </a:r>
            <a:r>
              <a:rPr lang="en-US" sz="1200" kern="1200" dirty="0">
                <a:solidFill>
                  <a:schemeClr val="tx1"/>
                </a:solidFill>
                <a:effectLst/>
                <a:latin typeface="+mn-lt"/>
                <a:ea typeface="+mn-ea"/>
                <a:cs typeface="+mn-cs"/>
              </a:rPr>
              <a:t>, it </a:t>
            </a:r>
            <a:r>
              <a:rPr lang="en-US" sz="1200" kern="1200">
                <a:solidFill>
                  <a:schemeClr val="tx1"/>
                </a:solidFill>
                <a:effectLst/>
                <a:latin typeface="+mn-lt"/>
                <a:ea typeface="+mn-ea"/>
                <a:cs typeface="+mn-cs"/>
              </a:rPr>
              <a:t>is going to bite you</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9652625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e-CH" sz="1200" kern="1200" dirty="0">
                <a:solidFill>
                  <a:schemeClr val="tx1"/>
                </a:solidFill>
                <a:effectLst/>
                <a:latin typeface="+mn-lt"/>
                <a:ea typeface="+mn-ea"/>
                <a:cs typeface="+mn-cs"/>
              </a:rPr>
              <a:t>Use </a:t>
            </a:r>
            <a:r>
              <a:rPr lang="de-CH" sz="1200" kern="1200" dirty="0" err="1">
                <a:solidFill>
                  <a:schemeClr val="tx1"/>
                </a:solidFill>
                <a:effectLst/>
                <a:latin typeface="+mn-lt"/>
                <a:ea typeface="+mn-ea"/>
                <a:cs typeface="+mn-cs"/>
              </a:rPr>
              <a:t>TracePoints</a:t>
            </a:r>
            <a:endParaRPr lang="de-CH" sz="1200" kern="1200" dirty="0">
              <a:solidFill>
                <a:schemeClr val="tx1"/>
              </a:solidFill>
              <a:effectLst/>
              <a:latin typeface="+mn-lt"/>
              <a:ea typeface="+mn-ea"/>
              <a:cs typeface="+mn-cs"/>
            </a:endParaRPr>
          </a:p>
          <a:p>
            <a:pPr lvl="0"/>
            <a:r>
              <a:rPr lang="de-CH" sz="1200" kern="1200" dirty="0" err="1">
                <a:solidFill>
                  <a:schemeClr val="tx1"/>
                </a:solidFill>
                <a:effectLst/>
                <a:latin typeface="+mn-lt"/>
                <a:ea typeface="+mn-ea"/>
                <a:cs typeface="+mn-cs"/>
              </a:rPr>
              <a:t>Debugger.WriteLine</a:t>
            </a:r>
            <a:endParaRPr lang="de-CH" sz="1200" kern="1200" dirty="0">
              <a:solidFill>
                <a:schemeClr val="tx1"/>
              </a:solidFill>
              <a:effectLst/>
              <a:latin typeface="+mn-lt"/>
              <a:ea typeface="+mn-ea"/>
              <a:cs typeface="+mn-cs"/>
            </a:endParaRPr>
          </a:p>
          <a:p>
            <a:pPr lvl="0"/>
            <a:r>
              <a:rPr lang="de-CH" sz="1200" kern="1200" dirty="0">
                <a:solidFill>
                  <a:schemeClr val="tx1"/>
                </a:solidFill>
                <a:effectLst/>
                <a:latin typeface="+mn-lt"/>
                <a:ea typeface="+mn-ea"/>
                <a:cs typeface="+mn-cs"/>
              </a:rPr>
              <a:t>Look at </a:t>
            </a:r>
            <a:r>
              <a:rPr lang="de-CH" sz="1200" kern="1200" dirty="0" err="1">
                <a:solidFill>
                  <a:schemeClr val="tx1"/>
                </a:solidFill>
                <a:effectLst/>
                <a:latin typeface="+mn-lt"/>
                <a:ea typeface="+mn-ea"/>
                <a:cs typeface="+mn-cs"/>
              </a:rPr>
              <a:t>DotTrace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or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similar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tools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to</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see</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what</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is</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going</a:t>
            </a:r>
            <a:r>
              <a:rPr lang="de-CH" sz="1200" kern="1200" dirty="0">
                <a:solidFill>
                  <a:schemeClr val="tx1"/>
                </a:solidFill>
                <a:effectLst/>
                <a:latin typeface="+mn-lt"/>
                <a:ea typeface="+mn-ea"/>
                <a:cs typeface="+mn-cs"/>
              </a:rPr>
              <a:t> on </a:t>
            </a:r>
            <a:r>
              <a:rPr lang="de-CH" sz="1200" kern="1200" dirty="0" err="1">
                <a:solidFill>
                  <a:schemeClr val="tx1"/>
                </a:solidFill>
                <a:effectLst/>
                <a:latin typeface="+mn-lt"/>
                <a:ea typeface="+mn-ea"/>
                <a:cs typeface="+mn-cs"/>
              </a:rPr>
              <a:t>during</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runtime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4007833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ParallelInvoke</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ParallelFor</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ParallelForEach</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TaskRun</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TaskFactoryStartNew</a:t>
            </a:r>
            <a:endParaRPr lang="en-US"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7267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in the real world can be compared to me doing the laundry. I</a:t>
            </a:r>
            <a:r>
              <a:rPr lang="en-US" baseline="0" dirty="0"/>
              <a:t> put my dirty clothes into the machine and select the program or timer and let the machine do its work. Until the laundry is done, indicated by a beep of the machine, I can carry on with other things like reading the newspaper, playing with my kid…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Yanone Kaffeesatz Regular" panose="02000000000000000000" pitchFamily="2" charset="0"/>
              </a:rPr>
              <a:t>So I, the worker, am </a:t>
            </a:r>
            <a:r>
              <a:rPr lang="en-US" sz="1200" dirty="0">
                <a:solidFill>
                  <a:schemeClr val="accent4"/>
                </a:solidFill>
                <a:latin typeface="Yanone Kaffeesatz Regular" panose="02000000000000000000" pitchFamily="2" charset="0"/>
              </a:rPr>
              <a:t>free</a:t>
            </a:r>
            <a:r>
              <a:rPr lang="en-US" sz="1200" dirty="0">
                <a:solidFill>
                  <a:schemeClr val="tx2"/>
                </a:solidFill>
                <a:latin typeface="Yanone Kaffeesatz Regular" panose="02000000000000000000" pitchFamily="2" charset="0"/>
              </a:rPr>
              <a:t> until signal indicates external task is done</a:t>
            </a:r>
          </a:p>
          <a:p>
            <a:endParaRPr lang="en-US" baseline="0" dirty="0"/>
          </a:p>
          <a:p>
            <a:r>
              <a:rPr lang="en-US" baseline="0" dirty="0"/>
              <a:t>This is very similar to software</a:t>
            </a:r>
            <a:endParaRPr lang="de-CH" dirty="0"/>
          </a:p>
          <a:p>
            <a:endParaRPr lang="de-CH" dirty="0"/>
          </a:p>
          <a:p>
            <a:r>
              <a:rPr lang="de-CH" dirty="0"/>
              <a:t>Asynchronous</a:t>
            </a:r>
            <a:r>
              <a:rPr lang="de-CH" baseline="0" dirty="0"/>
              <a:t> program </a:t>
            </a:r>
          </a:p>
          <a:p>
            <a:pPr marL="171450" indent="-171450">
              <a:buFont typeface="Arial" panose="020B0604020202020204" pitchFamily="34" charset="0"/>
              <a:buChar char="•"/>
            </a:pPr>
            <a:r>
              <a:rPr lang="de-CH" baseline="0" dirty="0"/>
              <a:t>dispatches tasks to devices that can take care of themselves, leaving the program free to do something else until it receives a signal that the results are finished</a:t>
            </a:r>
          </a:p>
          <a:p>
            <a:pPr marL="171450" indent="-171450">
              <a:buFont typeface="Arial" panose="020B0604020202020204" pitchFamily="34" charset="0"/>
              <a:buChar char="•"/>
            </a:pPr>
            <a:r>
              <a:rPr lang="de-CH" baseline="0" dirty="0"/>
              <a:t>Asynchronous programming should be used for external operations which support event-driven callbacks when they are done. </a:t>
            </a:r>
          </a:p>
          <a:p>
            <a:pPr marL="171450" indent="-171450">
              <a:buFont typeface="Arial" panose="020B0604020202020204" pitchFamily="34" charset="0"/>
              <a:buChar char="•"/>
            </a:pPr>
            <a:r>
              <a:rPr lang="de-CH" baseline="0" dirty="0"/>
              <a:t>Usually that is the case for IO-bound work. </a:t>
            </a:r>
          </a:p>
          <a:p>
            <a:pPr marL="171450" indent="-171450">
              <a:buFont typeface="Arial" panose="020B0604020202020204" pitchFamily="34" charset="0"/>
              <a:buChar char="•"/>
            </a:pPr>
            <a:r>
              <a:rPr lang="de-CH" baseline="0" dirty="0"/>
              <a:t>For example on windows IOCompletionPorts signal the result of a IO operation back to the initiator of the operation</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err="1"/>
              <a:t>Async</a:t>
            </a:r>
            <a:r>
              <a:rPr lang="en-US" baseline="0" dirty="0"/>
              <a:t> operation can be more efficient, since the worker initiating the work are not blocked.</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3919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laundry machine</a:t>
            </a:r>
          </a:p>
          <a:p>
            <a:endParaRPr lang="en-US" baseline="0" dirty="0"/>
          </a:p>
          <a:p>
            <a:pPr marL="171450" indent="-171450">
              <a:buFont typeface="Arial" panose="020B0604020202020204" pitchFamily="34" charset="0"/>
              <a:buChar char="•"/>
            </a:pPr>
            <a:r>
              <a:rPr lang="en-US" baseline="0" dirty="0"/>
              <a:t>So the state of the task representing the laundry machine would be running, not running, completed</a:t>
            </a:r>
          </a:p>
          <a:p>
            <a:pPr marL="171450" indent="-171450">
              <a:buFont typeface="Arial" panose="020B0604020202020204" pitchFamily="34" charset="0"/>
              <a:buChar char="•"/>
            </a:pPr>
            <a:r>
              <a:rPr lang="en-US" baseline="0" dirty="0"/>
              <a:t>The outcome should be clean clothes</a:t>
            </a:r>
          </a:p>
          <a:p>
            <a:pPr marL="171450" indent="-171450">
              <a:buFont typeface="Arial" panose="020B0604020202020204" pitchFamily="34" charset="0"/>
              <a:buChar char="•"/>
            </a:pPr>
            <a:r>
              <a:rPr lang="en-US" baseline="0" dirty="0"/>
              <a:t>I can late start the machine with a timer, or the machine can decide to run a health check before the process starts</a:t>
            </a:r>
          </a:p>
          <a:p>
            <a:pPr marL="171450" indent="-171450">
              <a:buFont typeface="Arial" panose="020B0604020202020204" pitchFamily="34" charset="0"/>
              <a:buChar char="•"/>
            </a:pPr>
            <a:r>
              <a:rPr lang="en-US" baseline="0" dirty="0"/>
              <a:t>It is also possible that because of failures the machine never starts</a:t>
            </a:r>
          </a:p>
          <a:p>
            <a:pPr marL="171450" indent="-171450">
              <a:buFont typeface="Arial" panose="020B0604020202020204" pitchFamily="34" charset="0"/>
              <a:buChar char="•"/>
            </a:pPr>
            <a:r>
              <a:rPr lang="en-US" baseline="0" dirty="0"/>
              <a:t>Or even more likely my wife cancels the process because yet again I’ve chosen the wrong temperature</a:t>
            </a:r>
          </a:p>
          <a:p>
            <a:endParaRPr lang="en-US" baseline="0" dirty="0"/>
          </a:p>
          <a:p>
            <a:r>
              <a:rPr lang="en-US" baseline="0" dirty="0"/>
              <a:t>The CPU-bound task</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106579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a:t>
            </a:r>
            <a:r>
              <a:rPr lang="en-US" baseline="0" dirty="0"/>
              <a:t> is like me while doing the laundry, I walk into the kitchen, put my newspaper away, fill the remaining dishes into the dishwasher and start the dishwasher and go back to reading the newspaper</a:t>
            </a:r>
            <a:endParaRPr lang="en-US" dirty="0"/>
          </a:p>
          <a:p>
            <a:endParaRPr lang="en-US" dirty="0"/>
          </a:p>
          <a:p>
            <a:r>
              <a:rPr lang="en-US" baseline="0" dirty="0"/>
              <a:t>In software this means</a:t>
            </a:r>
          </a:p>
          <a:p>
            <a:endParaRPr lang="en-US" baseline="0" dirty="0"/>
          </a:p>
          <a:p>
            <a:pPr marL="171450" indent="-171450">
              <a:buFont typeface="Arial" panose="020B0604020202020204" pitchFamily="34" charset="0"/>
              <a:buChar char="•"/>
            </a:pPr>
            <a:r>
              <a:rPr lang="en-US" baseline="0" dirty="0"/>
              <a:t>There is a coordinator called Scheduler which deals usually on a single thread with multiple concurrent work items</a:t>
            </a:r>
          </a:p>
          <a:p>
            <a:pPr marL="171450" indent="-171450">
              <a:buFont typeface="Arial" panose="020B0604020202020204" pitchFamily="34" charset="0"/>
              <a:buChar char="•"/>
            </a:pPr>
            <a:r>
              <a:rPr lang="en-US" baseline="0" dirty="0"/>
              <a:t>These work items can be interleaved</a:t>
            </a:r>
          </a:p>
          <a:p>
            <a:pPr marL="171450" indent="-171450">
              <a:buFont typeface="Arial" panose="020B0604020202020204" pitchFamily="34" charset="0"/>
              <a:buChar char="•"/>
            </a:pPr>
            <a:r>
              <a:rPr lang="en-US" baseline="0" dirty="0"/>
              <a:t>Depending on the scheduler work can still be </a:t>
            </a:r>
            <a:r>
              <a:rPr lang="en-US" sz="1200" dirty="0">
                <a:solidFill>
                  <a:schemeClr val="tx2"/>
                </a:solidFill>
                <a:latin typeface="Yanone Kaffeesatz Regular" panose="02000000000000000000" pitchFamily="2" charset="0"/>
              </a:rPr>
              <a:t>distributed over threads and processors, but doesn’t have to</a:t>
            </a:r>
          </a:p>
          <a:p>
            <a:pPr marL="171450" indent="-171450">
              <a:buFont typeface="Arial" panose="020B0604020202020204" pitchFamily="34" charset="0"/>
              <a:buChar char="•"/>
            </a:pPr>
            <a:endParaRPr lang="en-US" sz="1200" baseline="0" dirty="0">
              <a:solidFill>
                <a:schemeClr val="tx2"/>
              </a:solidFill>
              <a:latin typeface="Yanone Kaffeesatz Regular" panose="02000000000000000000" pitchFamily="2" charset="0"/>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406212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latin typeface="Yanone Kaffeesatz Regular" panose="02000000000000000000" pitchFamily="2" charset="0"/>
              </a:rPr>
              <a:t>When the laundry is done, I can take out the clothes and dry them in the dryer. So drying is a continuation of the laundry.</a:t>
            </a:r>
          </a:p>
          <a:p>
            <a:endParaRPr lang="en-US" sz="1200" dirty="0">
              <a:solidFill>
                <a:schemeClr val="tx2"/>
              </a:solidFill>
              <a:latin typeface="Yanone Kaffeesatz Regular" panose="02000000000000000000" pitchFamily="2" charset="0"/>
            </a:endParaRPr>
          </a:p>
          <a:p>
            <a:r>
              <a:rPr lang="en-US" sz="1200" dirty="0">
                <a:solidFill>
                  <a:schemeClr val="tx2"/>
                </a:solidFill>
                <a:latin typeface="Yanone Kaffeesatz Regular" panose="02000000000000000000" pitchFamily="2" charset="0"/>
              </a:rPr>
              <a:t>In asynchronous programming a continuation is </a:t>
            </a:r>
          </a:p>
          <a:p>
            <a:endParaRPr lang="en-US" sz="1200" dirty="0">
              <a:solidFill>
                <a:schemeClr val="tx2"/>
              </a:solidFill>
              <a:latin typeface="Yanone Kaffeesatz Regular" panose="02000000000000000000" pitchFamily="2" charset="0"/>
            </a:endParaRPr>
          </a:p>
          <a:p>
            <a:pPr marL="171450" indent="-171450">
              <a:buFont typeface="Arial" panose="020B0604020202020204" pitchFamily="34" charset="0"/>
              <a:buChar char="•"/>
            </a:pPr>
            <a:r>
              <a:rPr lang="en-US" sz="1200" dirty="0">
                <a:solidFill>
                  <a:schemeClr val="tx2"/>
                </a:solidFill>
                <a:latin typeface="Yanone Kaffeesatz Regular" panose="02000000000000000000" pitchFamily="2" charset="0"/>
              </a:rPr>
              <a:t>A function that is scheduled for execution after its prerequisite function has completed</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236638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17.09.2018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17.09.2018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17.09.2018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17.09.2018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12.jpe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65810" y="1765712"/>
            <a:ext cx="4865112" cy="332201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uniform</a:t>
            </a:r>
          </a:p>
        </p:txBody>
      </p:sp>
    </p:spTree>
    <p:extLst>
      <p:ext uri="{BB962C8B-B14F-4D97-AF65-F5344CB8AC3E}">
        <p14:creationId xmlns:p14="http://schemas.microsoft.com/office/powerpoint/2010/main" val="1709827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1999" cy="6858001"/>
            <a:chOff x="588814" y="-526084"/>
            <a:chExt cx="12191999" cy="6858001"/>
          </a:xfrm>
        </p:grpSpPr>
        <p:sp>
          <p:nvSpPr>
            <p:cNvPr id="6" name="Rectangle 5"/>
            <p:cNvSpPr/>
            <p:nvPr/>
          </p:nvSpPr>
          <p:spPr>
            <a:xfrm rot="16200000">
              <a:off x="2707390" y="2302752"/>
              <a:ext cx="6858001" cy="1200329"/>
            </a:xfrm>
            <a:prstGeom prst="rect">
              <a:avLst/>
            </a:prstGeom>
          </p:spPr>
          <p:txBody>
            <a:bodyPr wrap="square">
              <a:spAutoFit/>
            </a:bodyPr>
            <a:lstStyle/>
            <a:p>
              <a:pPr algn="ctr"/>
              <a:endParaRPr lang="en-US" sz="7200" dirty="0">
                <a:solidFill>
                  <a:schemeClr val="accent3"/>
                </a:solidFill>
                <a:latin typeface="Yanone Kaffeesatz Regular" panose="02000000000000000000" pitchFamily="2" charset="0"/>
              </a:endParaRPr>
            </a:p>
          </p:txBody>
        </p:sp>
        <p:sp>
          <p:nvSpPr>
            <p:cNvPr id="7" name="Rectangle 6"/>
            <p:cNvSpPr/>
            <p:nvPr/>
          </p:nvSpPr>
          <p:spPr>
            <a:xfrm>
              <a:off x="588814" y="2285315"/>
              <a:ext cx="5596864" cy="1569660"/>
            </a:xfrm>
            <a:prstGeom prst="rect">
              <a:avLst/>
            </a:prstGeom>
          </p:spPr>
          <p:txBody>
            <a:bodyPr wrap="square">
              <a:spAutoFit/>
            </a:bodyPr>
            <a:lstStyle/>
            <a:p>
              <a:pPr algn="ctr"/>
              <a:r>
                <a:rPr lang="en-US" sz="9600" dirty="0" err="1">
                  <a:solidFill>
                    <a:schemeClr val="accent2"/>
                  </a:solidFill>
                  <a:latin typeface="Yanone Kaffeesatz Regular" panose="02000000000000000000" pitchFamily="2" charset="0"/>
                </a:rPr>
                <a:t>async</a:t>
              </a:r>
              <a:r>
                <a:rPr lang="en-US" sz="9600" dirty="0">
                  <a:solidFill>
                    <a:schemeClr val="accent2"/>
                  </a:solidFill>
                  <a:latin typeface="Yanone Kaffeesatz Regular" panose="02000000000000000000" pitchFamily="2" charset="0"/>
                </a:rPr>
                <a:t>/await</a:t>
              </a:r>
              <a:endParaRPr lang="de-CH" sz="1400" dirty="0"/>
            </a:p>
          </p:txBody>
        </p:sp>
        <p:sp>
          <p:nvSpPr>
            <p:cNvPr id="8" name="Rectangle 7"/>
            <p:cNvSpPr/>
            <p:nvPr/>
          </p:nvSpPr>
          <p:spPr>
            <a:xfrm>
              <a:off x="6981751" y="3388321"/>
              <a:ext cx="5799062" cy="646331"/>
            </a:xfrm>
            <a:prstGeom prst="rect">
              <a:avLst/>
            </a:prstGeom>
          </p:spPr>
          <p:txBody>
            <a:bodyPr wrap="square">
              <a:spAutoFit/>
            </a:bodyPr>
            <a:lstStyle/>
            <a:p>
              <a:endParaRPr lang="en-US" sz="3600" dirty="0">
                <a:solidFill>
                  <a:schemeClr val="tx2"/>
                </a:solidFill>
                <a:latin typeface="Yanone Kaffeesatz Regular" panose="02000000000000000000" pitchFamily="2" charset="0"/>
              </a:endParaRPr>
            </a:p>
          </p:txBody>
        </p:sp>
      </p:grpSp>
      <p:sp>
        <p:nvSpPr>
          <p:cNvPr id="14" name="Rectangle 1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simplicity</a:t>
            </a:r>
          </a:p>
        </p:txBody>
      </p:sp>
      <p:sp>
        <p:nvSpPr>
          <p:cNvPr id="10" name="Rectangle 9"/>
          <p:cNvSpPr/>
          <p:nvPr/>
        </p:nvSpPr>
        <p:spPr>
          <a:xfrm>
            <a:off x="6481487" y="867250"/>
            <a:ext cx="9108927" cy="5509200"/>
          </a:xfrm>
          <a:prstGeom prst="rect">
            <a:avLst/>
          </a:prstGeom>
        </p:spPr>
        <p:txBody>
          <a:bodyPr wrap="square">
            <a:spAutoFit/>
          </a:bodyPr>
          <a:lstStyle/>
          <a:p>
            <a:r>
              <a:rPr lang="en-US" sz="3200" dirty="0">
                <a:solidFill>
                  <a:schemeClr val="tx2"/>
                </a:solidFill>
                <a:latin typeface="Yanone Kaffeesatz Regular" panose="02000000000000000000" pitchFamily="2" charset="0"/>
              </a:rPr>
              <a:t>function1(</a:t>
            </a:r>
            <a:r>
              <a:rPr lang="en-US" sz="3200" dirty="0">
                <a:solidFill>
                  <a:schemeClr val="accent4"/>
                </a:solidFill>
                <a:latin typeface="Yanone Kaffeesatz Regular" panose="02000000000000000000" pitchFamily="2" charset="0"/>
              </a:rPr>
              <a:t>function</a:t>
            </a:r>
            <a:r>
              <a:rPr lang="en-US" sz="3200" dirty="0">
                <a:solidFill>
                  <a:schemeClr val="tx2"/>
                </a:solidFill>
                <a:latin typeface="Yanone Kaffeesatz Regular" panose="02000000000000000000" pitchFamily="2" charset="0"/>
              </a:rPr>
              <a:t>(err, res)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function2(</a:t>
            </a:r>
            <a:r>
              <a:rPr lang="en-US" sz="3200" dirty="0">
                <a:solidFill>
                  <a:schemeClr val="accent4"/>
                </a:solidFill>
                <a:latin typeface="Yanone Kaffeesatz Regular" panose="02000000000000000000" pitchFamily="2" charset="0"/>
              </a:rPr>
              <a:t>function</a:t>
            </a:r>
            <a:r>
              <a:rPr lang="en-US" sz="3200" dirty="0">
                <a:solidFill>
                  <a:schemeClr val="tx2"/>
                </a:solidFill>
                <a:latin typeface="Yanone Kaffeesatz Regular" panose="02000000000000000000" pitchFamily="2" charset="0"/>
              </a:rPr>
              <a:t>(err, res)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function3(</a:t>
            </a:r>
            <a:r>
              <a:rPr lang="en-US" sz="3200" dirty="0">
                <a:solidFill>
                  <a:schemeClr val="accent4"/>
                </a:solidFill>
                <a:latin typeface="Yanone Kaffeesatz Regular" panose="02000000000000000000" pitchFamily="2" charset="0"/>
              </a:rPr>
              <a:t>function</a:t>
            </a:r>
            <a:r>
              <a:rPr lang="en-US" sz="3200" dirty="0">
                <a:solidFill>
                  <a:schemeClr val="tx2"/>
                </a:solidFill>
                <a:latin typeface="Yanone Kaffeesatz Regular" panose="02000000000000000000" pitchFamily="2" charset="0"/>
              </a:rPr>
              <a:t>(err, res) {</a:t>
            </a:r>
          </a:p>
          <a:p>
            <a:r>
              <a:rPr lang="en-US" sz="3200" dirty="0">
                <a:solidFill>
                  <a:schemeClr val="tx2"/>
                </a:solidFill>
                <a:latin typeface="Yanone Kaffeesatz Regular" panose="02000000000000000000" pitchFamily="2" charset="0"/>
              </a:rPr>
              <a:t>                function4(</a:t>
            </a:r>
            <a:r>
              <a:rPr lang="en-US" sz="3200" dirty="0">
                <a:solidFill>
                  <a:schemeClr val="accent4"/>
                </a:solidFill>
                <a:latin typeface="Yanone Kaffeesatz Regular" panose="02000000000000000000" pitchFamily="2" charset="0"/>
              </a:rPr>
              <a:t>function</a:t>
            </a:r>
            <a:r>
              <a:rPr lang="en-US" sz="3200" dirty="0">
                <a:solidFill>
                  <a:schemeClr val="tx2"/>
                </a:solidFill>
                <a:latin typeface="Yanone Kaffeesatz Regular" panose="02000000000000000000" pitchFamily="2" charset="0"/>
              </a:rPr>
              <a:t>(err, res) {</a:t>
            </a:r>
          </a:p>
          <a:p>
            <a:r>
              <a:rPr lang="en-US" sz="3200" dirty="0">
                <a:solidFill>
                  <a:schemeClr val="tx2"/>
                </a:solidFill>
                <a:latin typeface="Yanone Kaffeesatz Regular" panose="02000000000000000000" pitchFamily="2" charset="0"/>
              </a:rPr>
              <a:t>                   function5(</a:t>
            </a:r>
            <a:r>
              <a:rPr lang="en-US" sz="3200" dirty="0">
                <a:solidFill>
                  <a:schemeClr val="accent4"/>
                </a:solidFill>
                <a:latin typeface="Yanone Kaffeesatz Regular" panose="02000000000000000000" pitchFamily="2" charset="0"/>
              </a:rPr>
              <a:t>function</a:t>
            </a:r>
            <a:r>
              <a:rPr lang="en-US" sz="3200" dirty="0">
                <a:solidFill>
                  <a:schemeClr val="tx2"/>
                </a:solidFill>
                <a:latin typeface="Yanone Kaffeesatz Regular" panose="02000000000000000000" pitchFamily="2" charset="0"/>
              </a:rPr>
              <a:t>(err, res) {</a:t>
            </a:r>
          </a:p>
          <a:p>
            <a:r>
              <a:rPr lang="en-US" sz="3200" dirty="0">
                <a:solidFill>
                  <a:schemeClr val="tx2"/>
                </a:solidFill>
                <a:latin typeface="Yanone Kaffeesatz Regular" panose="02000000000000000000" pitchFamily="2" charset="0"/>
              </a:rPr>
              <a:t>                      </a:t>
            </a:r>
            <a:r>
              <a:rPr lang="en-US" sz="3200" dirty="0">
                <a:solidFill>
                  <a:schemeClr val="accent3"/>
                </a:solidFill>
                <a:latin typeface="Yanone Kaffeesatz Regular" panose="02000000000000000000" pitchFamily="2" charset="0"/>
              </a:rPr>
              <a:t>// do something useful</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p>
          <a:p>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     })</a:t>
            </a:r>
            <a:br>
              <a:rPr lang="en-US" sz="3200" dirty="0">
                <a:solidFill>
                  <a:schemeClr val="tx2"/>
                </a:solidFill>
                <a:latin typeface="Yanone Kaffeesatz Regular" panose="02000000000000000000" pitchFamily="2" charset="0"/>
              </a:rPr>
            </a:br>
            <a:r>
              <a:rPr lang="en-US" sz="3200" dirty="0">
                <a:solidFill>
                  <a:schemeClr val="tx2"/>
                </a:solidFill>
                <a:latin typeface="Yanone Kaffeesatz Regular" panose="02000000000000000000" pitchFamily="2" charset="0"/>
              </a:rPr>
              <a:t>})</a:t>
            </a:r>
            <a:endParaRPr lang="de-CH" sz="500" dirty="0"/>
          </a:p>
        </p:txBody>
      </p:sp>
    </p:spTree>
    <p:extLst>
      <p:ext uri="{BB962C8B-B14F-4D97-AF65-F5344CB8AC3E}">
        <p14:creationId xmlns:p14="http://schemas.microsoft.com/office/powerpoint/2010/main" val="388044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532" y="1536174"/>
            <a:ext cx="11004936" cy="3785652"/>
          </a:xfrm>
          <a:prstGeom prst="rect">
            <a:avLst/>
          </a:prstGeom>
        </p:spPr>
        <p:txBody>
          <a:bodyPr wrap="none">
            <a:spAutoFit/>
          </a:bodyPr>
          <a:lstStyle/>
          <a:p>
            <a:r>
              <a:rPr lang="en-US" sz="8000" dirty="0" err="1">
                <a:solidFill>
                  <a:schemeClr val="tx2"/>
                </a:solidFill>
                <a:latin typeface="Yanone Kaffeesatz Regular" panose="02000000000000000000" pitchFamily="2" charset="0"/>
              </a:rPr>
              <a:t>cleanLaundry.ContinueWith</a:t>
            </a:r>
            <a:r>
              <a:rPr lang="en-US" sz="8000" dirty="0">
                <a:solidFill>
                  <a:schemeClr val="tx2"/>
                </a:solidFill>
                <a:latin typeface="Yanone Kaffeesatz Regular" panose="02000000000000000000" pitchFamily="2" charset="0"/>
              </a:rPr>
              <a:t>(t =&gt; { </a:t>
            </a:r>
          </a:p>
          <a:p>
            <a:r>
              <a:rPr lang="en-US" sz="8000" dirty="0">
                <a:solidFill>
                  <a:schemeClr val="tx2"/>
                </a:solidFill>
                <a:latin typeface="Yanone Kaffeesatz Regular" panose="02000000000000000000" pitchFamily="2" charset="0"/>
              </a:rPr>
              <a:t>   </a:t>
            </a:r>
            <a:r>
              <a:rPr lang="en-US" sz="8000" dirty="0" err="1">
                <a:solidFill>
                  <a:schemeClr val="accent4"/>
                </a:solidFill>
                <a:latin typeface="Yanone Kaffeesatz Regular" panose="02000000000000000000" pitchFamily="2" charset="0"/>
              </a:rPr>
              <a:t>dryLaundry</a:t>
            </a:r>
            <a:r>
              <a:rPr lang="en-US" sz="8000" dirty="0">
                <a:solidFill>
                  <a:schemeClr val="tx2"/>
                </a:solidFill>
                <a:latin typeface="Yanone Kaffeesatz Regular" panose="02000000000000000000" pitchFamily="2" charset="0"/>
              </a:rPr>
              <a:t>;</a:t>
            </a:r>
          </a:p>
          <a:p>
            <a:r>
              <a:rPr lang="en-US" sz="8000" dirty="0">
                <a:solidFill>
                  <a:schemeClr val="tx2"/>
                </a:solidFill>
                <a:latin typeface="Yanone Kaffeesatz Regular" panose="02000000000000000000" pitchFamily="2" charset="0"/>
              </a:rPr>
              <a:t>})</a:t>
            </a:r>
            <a:endParaRPr lang="de-CH" sz="1400" dirty="0"/>
          </a:p>
        </p:txBody>
      </p:sp>
    </p:spTree>
    <p:extLst>
      <p:ext uri="{BB962C8B-B14F-4D97-AF65-F5344CB8AC3E}">
        <p14:creationId xmlns:p14="http://schemas.microsoft.com/office/powerpoint/2010/main" val="2109518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9052" y="1905506"/>
            <a:ext cx="7673896" cy="3046988"/>
          </a:xfrm>
          <a:prstGeom prst="rect">
            <a:avLst/>
          </a:prstGeom>
        </p:spPr>
        <p:txBody>
          <a:bodyPr wrap="none">
            <a:spAutoFit/>
          </a:bodyPr>
          <a:lstStyle/>
          <a:p>
            <a:r>
              <a:rPr lang="en-US" sz="9600" dirty="0">
                <a:solidFill>
                  <a:schemeClr val="tx2"/>
                </a:solidFill>
                <a:latin typeface="Yanone Kaffeesatz Regular" panose="02000000000000000000" pitchFamily="2" charset="0"/>
              </a:rPr>
              <a:t>await </a:t>
            </a:r>
            <a:r>
              <a:rPr lang="en-US" sz="9600" dirty="0" err="1">
                <a:solidFill>
                  <a:schemeClr val="tx2"/>
                </a:solidFill>
                <a:latin typeface="Yanone Kaffeesatz Regular" panose="02000000000000000000" pitchFamily="2" charset="0"/>
              </a:rPr>
              <a:t>cleanLaundry</a:t>
            </a:r>
            <a:r>
              <a:rPr lang="en-US" sz="9600" dirty="0">
                <a:solidFill>
                  <a:schemeClr val="tx2"/>
                </a:solidFill>
                <a:latin typeface="Yanone Kaffeesatz Regular" panose="02000000000000000000" pitchFamily="2" charset="0"/>
              </a:rPr>
              <a:t>;</a:t>
            </a:r>
          </a:p>
          <a:p>
            <a:r>
              <a:rPr lang="en-US" sz="9600" dirty="0" err="1">
                <a:solidFill>
                  <a:schemeClr val="accent4"/>
                </a:solidFill>
                <a:latin typeface="Yanone Kaffeesatz Regular" panose="02000000000000000000" pitchFamily="2" charset="0"/>
              </a:rPr>
              <a:t>dryLaundry</a:t>
            </a:r>
            <a:r>
              <a:rPr lang="en-US" sz="9600" dirty="0">
                <a:solidFill>
                  <a:schemeClr val="tx2"/>
                </a:solidFill>
                <a:latin typeface="Yanone Kaffeesatz Regular" panose="02000000000000000000" pitchFamily="2" charset="0"/>
              </a:rPr>
              <a:t>;</a:t>
            </a:r>
            <a:endParaRPr lang="de-CH" dirty="0"/>
          </a:p>
        </p:txBody>
      </p:sp>
    </p:spTree>
    <p:extLst>
      <p:ext uri="{BB962C8B-B14F-4D97-AF65-F5344CB8AC3E}">
        <p14:creationId xmlns:p14="http://schemas.microsoft.com/office/powerpoint/2010/main" val="291931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
        <p:nvSpPr>
          <p:cNvPr id="3" name="Rectangle 2">
            <a:extLst>
              <a:ext uri="{FF2B5EF4-FFF2-40B4-BE49-F238E27FC236}">
                <a16:creationId xmlns:a16="http://schemas.microsoft.com/office/drawing/2014/main" id="{9FB43DEA-892B-49B9-8FF1-27A20356F0FA}"/>
              </a:ext>
            </a:extLst>
          </p:cNvPr>
          <p:cNvSpPr/>
          <p:nvPr/>
        </p:nvSpPr>
        <p:spPr>
          <a:xfrm>
            <a:off x="5070863" y="5006355"/>
            <a:ext cx="2050274" cy="954107"/>
          </a:xfrm>
          <a:prstGeom prst="rect">
            <a:avLst/>
          </a:prstGeom>
        </p:spPr>
        <p:txBody>
          <a:bodyPr wrap="square">
            <a:spAutoFit/>
          </a:bodyPr>
          <a:lstStyle/>
          <a:p>
            <a:pPr lvl="0"/>
            <a:r>
              <a:rPr lang="en-US" sz="2800" dirty="0" err="1">
                <a:solidFill>
                  <a:schemeClr val="accent4"/>
                </a:solidFill>
                <a:latin typeface="Yanone Kaffeesatz Regular" panose="02000000000000000000" pitchFamily="2" charset="0"/>
              </a:rPr>
              <a:t>SimpleAsync</a:t>
            </a:r>
            <a:endParaRPr lang="en-US" sz="2800" dirty="0">
              <a:solidFill>
                <a:schemeClr val="accent4"/>
              </a:solidFill>
              <a:latin typeface="Yanone Kaffeesatz Regular" panose="02000000000000000000" pitchFamily="2" charset="0"/>
            </a:endParaRPr>
          </a:p>
          <a:p>
            <a:pPr lvl="0"/>
            <a:r>
              <a:rPr lang="en-US" sz="2800" dirty="0" err="1">
                <a:solidFill>
                  <a:schemeClr val="accent4"/>
                </a:solidFill>
                <a:latin typeface="Yanone Kaffeesatz Regular" panose="02000000000000000000" pitchFamily="2" charset="0"/>
              </a:rPr>
              <a:t>FireAndForgot</a:t>
            </a:r>
            <a:endParaRPr lang="en-US" sz="2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2080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1200329"/>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76333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dangerous</a:t>
            </a:r>
            <a:endParaRPr lang="de-CH" sz="1200" dirty="0"/>
          </a:p>
        </p:txBody>
      </p:sp>
      <p:sp>
        <p:nvSpPr>
          <p:cNvPr id="4" name="Rectangle 3"/>
          <p:cNvSpPr/>
          <p:nvPr/>
        </p:nvSpPr>
        <p:spPr>
          <a:xfrm>
            <a:off x="5133919" y="291022"/>
            <a:ext cx="7199939" cy="6001643"/>
          </a:xfrm>
          <a:prstGeom prst="rect">
            <a:avLst/>
          </a:prstGeom>
        </p:spPr>
        <p:txBody>
          <a:bodyPr wrap="square">
            <a:spAutoFit/>
          </a:bodyPr>
          <a:lstStyle/>
          <a:p>
            <a:r>
              <a:rPr lang="de-CH" sz="3200" dirty="0" err="1">
                <a:solidFill>
                  <a:schemeClr val="tx2"/>
                </a:solidFill>
                <a:latin typeface="Yanone Kaffeesatz Regular" panose="02000000000000000000" pitchFamily="2" charset="0"/>
                <a:cs typeface="Consolas" panose="020B0609020204030204" pitchFamily="49" charset="0"/>
              </a:rPr>
              <a:t>class</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VanillaHandler</a:t>
            </a:r>
            <a:r>
              <a:rPr lang="de-CH" sz="3200" dirty="0">
                <a:solidFill>
                  <a:schemeClr val="tx2"/>
                </a:solidFill>
                <a:latin typeface="Yanone Kaffeesatz Regular" panose="02000000000000000000" pitchFamily="2" charset="0"/>
                <a:cs typeface="Consolas" panose="020B0609020204030204" pitchFamily="49" charset="0"/>
              </a:rPr>
              <a:t> : </a:t>
            </a:r>
            <a:r>
              <a:rPr lang="de-CH" sz="3200" dirty="0" err="1">
                <a:solidFill>
                  <a:schemeClr val="tx2"/>
                </a:solidFill>
                <a:latin typeface="Yanone Kaffeesatz Regular" panose="02000000000000000000" pitchFamily="2" charset="0"/>
                <a:cs typeface="Consolas" panose="020B0609020204030204" pitchFamily="49" charset="0"/>
              </a:rPr>
              <a:t>IHandleMessages</a:t>
            </a:r>
            <a:r>
              <a:rPr lang="de-CH" sz="3200" dirty="0">
                <a:solidFill>
                  <a:schemeClr val="tx2"/>
                </a:solidFill>
                <a:latin typeface="Yanone Kaffeesatz Regular" panose="02000000000000000000" pitchFamily="2" charset="0"/>
                <a:cs typeface="Consolas" panose="020B0609020204030204" pitchFamily="49" charset="0"/>
              </a:rPr>
              <a:t>&lt;</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&gt;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void</a:t>
            </a:r>
            <a:r>
              <a:rPr lang="de-CH" sz="3200" dirty="0">
                <a:solidFill>
                  <a:schemeClr val="tx2"/>
                </a:solidFill>
                <a:latin typeface="Yanone Kaffeesatz Regular" panose="02000000000000000000" pitchFamily="2" charset="0"/>
                <a:cs typeface="Consolas" panose="020B0609020204030204" pitchFamily="49" charset="0"/>
              </a:rPr>
              <a:t> Handle(</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message</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AcquireVanillaFromGovernmentAsync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DownloadRecipeFromBlobStorageAsync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InsertVanillaUsageInDocumentDBAsync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StoreTelemetryDataInEventHubAsync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1381003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dangerous</a:t>
            </a:r>
            <a:endParaRPr lang="de-CH" sz="1200" dirty="0"/>
          </a:p>
        </p:txBody>
      </p:sp>
      <p:sp>
        <p:nvSpPr>
          <p:cNvPr id="4" name="Rectangle 3"/>
          <p:cNvSpPr/>
          <p:nvPr/>
        </p:nvSpPr>
        <p:spPr>
          <a:xfrm>
            <a:off x="4992061" y="2321070"/>
            <a:ext cx="7199939" cy="2062103"/>
          </a:xfrm>
          <a:prstGeom prst="rect">
            <a:avLst/>
          </a:prstGeom>
        </p:spPr>
        <p:txBody>
          <a:bodyPr wrap="square">
            <a:spAutoFit/>
          </a:bodyPr>
          <a:lstStyle/>
          <a:p>
            <a:r>
              <a:rPr lang="en-US" sz="3200" dirty="0">
                <a:solidFill>
                  <a:schemeClr val="accent4"/>
                </a:solidFill>
                <a:latin typeface="Yanone Kaffeesatz Regular" panose="02000000000000000000" pitchFamily="2" charset="0"/>
                <a:cs typeface="Consolas" panose="020B0609020204030204" pitchFamily="49" charset="0"/>
              </a:rPr>
              <a:t>Error	CS4033</a:t>
            </a:r>
            <a:r>
              <a:rPr lang="en-US" sz="3200" dirty="0">
                <a:solidFill>
                  <a:schemeClr val="tx2"/>
                </a:solidFill>
                <a:latin typeface="Yanone Kaffeesatz Regular" panose="02000000000000000000" pitchFamily="2" charset="0"/>
                <a:cs typeface="Consolas" panose="020B0609020204030204" pitchFamily="49" charset="0"/>
              </a:rPr>
              <a:t>	The 'await' operator can only be used within an </a:t>
            </a:r>
            <a:r>
              <a:rPr lang="en-US" sz="3200" dirty="0" err="1">
                <a:solidFill>
                  <a:schemeClr val="tx2"/>
                </a:solidFill>
                <a:latin typeface="Yanone Kaffeesatz Regular" panose="02000000000000000000" pitchFamily="2" charset="0"/>
                <a:cs typeface="Consolas" panose="020B0609020204030204" pitchFamily="49" charset="0"/>
              </a:rPr>
              <a:t>async</a:t>
            </a:r>
            <a:r>
              <a:rPr lang="en-US" sz="3200" dirty="0">
                <a:solidFill>
                  <a:schemeClr val="tx2"/>
                </a:solidFill>
                <a:latin typeface="Yanone Kaffeesatz Regular" panose="02000000000000000000" pitchFamily="2" charset="0"/>
                <a:cs typeface="Consolas" panose="020B0609020204030204" pitchFamily="49" charset="0"/>
              </a:rPr>
              <a:t> method. Consider marking this method with the '</a:t>
            </a:r>
            <a:r>
              <a:rPr lang="en-US" sz="3200" dirty="0" err="1">
                <a:solidFill>
                  <a:schemeClr val="tx2"/>
                </a:solidFill>
                <a:latin typeface="Yanone Kaffeesatz Regular" panose="02000000000000000000" pitchFamily="2" charset="0"/>
                <a:cs typeface="Consolas" panose="020B0609020204030204" pitchFamily="49" charset="0"/>
              </a:rPr>
              <a:t>async</a:t>
            </a:r>
            <a:r>
              <a:rPr lang="en-US" sz="3200" dirty="0">
                <a:solidFill>
                  <a:schemeClr val="tx2"/>
                </a:solidFill>
                <a:latin typeface="Yanone Kaffeesatz Regular" panose="02000000000000000000" pitchFamily="2" charset="0"/>
                <a:cs typeface="Consolas" panose="020B0609020204030204" pitchFamily="49" charset="0"/>
              </a:rPr>
              <a:t>' modifier and changing its return type to 'Task'.</a:t>
            </a:r>
          </a:p>
        </p:txBody>
      </p:sp>
    </p:spTree>
    <p:extLst>
      <p:ext uri="{BB962C8B-B14F-4D97-AF65-F5344CB8AC3E}">
        <p14:creationId xmlns:p14="http://schemas.microsoft.com/office/powerpoint/2010/main" val="41488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dangerous</a:t>
            </a:r>
            <a:endParaRPr lang="de-CH" sz="1200" dirty="0"/>
          </a:p>
        </p:txBody>
      </p:sp>
      <p:sp>
        <p:nvSpPr>
          <p:cNvPr id="4" name="Rectangle 3"/>
          <p:cNvSpPr/>
          <p:nvPr/>
        </p:nvSpPr>
        <p:spPr>
          <a:xfrm>
            <a:off x="5133919" y="291022"/>
            <a:ext cx="7199939" cy="6001643"/>
          </a:xfrm>
          <a:prstGeom prst="rect">
            <a:avLst/>
          </a:prstGeom>
        </p:spPr>
        <p:txBody>
          <a:bodyPr wrap="square">
            <a:spAutoFit/>
          </a:bodyPr>
          <a:lstStyle/>
          <a:p>
            <a:r>
              <a:rPr lang="de-CH" sz="3200" dirty="0" err="1">
                <a:solidFill>
                  <a:schemeClr val="tx2"/>
                </a:solidFill>
                <a:latin typeface="Yanone Kaffeesatz Regular" panose="02000000000000000000" pitchFamily="2" charset="0"/>
                <a:cs typeface="Consolas" panose="020B0609020204030204" pitchFamily="49" charset="0"/>
              </a:rPr>
              <a:t>class</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VanillaHandler</a:t>
            </a:r>
            <a:r>
              <a:rPr lang="de-CH" sz="3200" dirty="0">
                <a:solidFill>
                  <a:schemeClr val="tx2"/>
                </a:solidFill>
                <a:latin typeface="Yanone Kaffeesatz Regular" panose="02000000000000000000" pitchFamily="2" charset="0"/>
                <a:cs typeface="Consolas" panose="020B0609020204030204" pitchFamily="49" charset="0"/>
              </a:rPr>
              <a:t> : </a:t>
            </a:r>
            <a:r>
              <a:rPr lang="de-CH" sz="3200" dirty="0" err="1">
                <a:solidFill>
                  <a:schemeClr val="tx2"/>
                </a:solidFill>
                <a:latin typeface="Yanone Kaffeesatz Regular" panose="02000000000000000000" pitchFamily="2" charset="0"/>
                <a:cs typeface="Consolas" panose="020B0609020204030204" pitchFamily="49" charset="0"/>
              </a:rPr>
              <a:t>IHandleMessages</a:t>
            </a:r>
            <a:r>
              <a:rPr lang="de-CH" sz="3200" dirty="0">
                <a:solidFill>
                  <a:schemeClr val="tx2"/>
                </a:solidFill>
                <a:latin typeface="Yanone Kaffeesatz Regular" panose="02000000000000000000" pitchFamily="2" charset="0"/>
                <a:cs typeface="Consolas" panose="020B0609020204030204" pitchFamily="49" charset="0"/>
              </a:rPr>
              <a:t>&lt;</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&gt;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async</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void</a:t>
            </a:r>
            <a:r>
              <a:rPr lang="de-CH" sz="3200" dirty="0">
                <a:solidFill>
                  <a:schemeClr val="tx2"/>
                </a:solidFill>
                <a:latin typeface="Yanone Kaffeesatz Regular" panose="02000000000000000000" pitchFamily="2" charset="0"/>
                <a:cs typeface="Consolas" panose="020B0609020204030204" pitchFamily="49" charset="0"/>
              </a:rPr>
              <a:t> Handle(</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message</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AcquireVanillaFromGovernmentAsync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DownloadRecipeFromBlobStorageAsync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InsertVanillaUsageInDocumentDBAsync</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accent4"/>
                </a:solidFill>
                <a:latin typeface="Yanone Kaffeesatz Regular" panose="02000000000000000000" pitchFamily="2" charset="0"/>
                <a:cs typeface="Consolas" panose="020B0609020204030204" pitchFamily="49" charset="0"/>
              </a:rPr>
              <a:t>await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StoreTelemetryDataInEventHubAsync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 </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113354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2862322"/>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Library code and framework should use </a:t>
            </a:r>
            <a:r>
              <a:rPr lang="en-US" sz="3600" dirty="0" err="1">
                <a:solidFill>
                  <a:schemeClr val="accent4"/>
                </a:solidFill>
                <a:latin typeface="Yanone Kaffeesatz Regular" panose="02000000000000000000" pitchFamily="2" charset="0"/>
              </a:rPr>
              <a:t>ConfigureAwait</a:t>
            </a:r>
            <a:r>
              <a:rPr lang="en-US" sz="3600" dirty="0">
                <a:solidFill>
                  <a:schemeClr val="accent4"/>
                </a:solidFill>
                <a:latin typeface="Yanone Kaffeesatz Regular" panose="02000000000000000000" pitchFamily="2" charset="0"/>
              </a:rPr>
              <a:t>(false)</a:t>
            </a:r>
          </a:p>
          <a:p>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175478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
        <p:nvSpPr>
          <p:cNvPr id="6" name="Rectangle 5"/>
          <p:cNvSpPr/>
          <p:nvPr/>
        </p:nvSpPr>
        <p:spPr>
          <a:xfrm>
            <a:off x="6485271" y="1997839"/>
            <a:ext cx="5706729" cy="3970318"/>
          </a:xfrm>
          <a:prstGeom prst="rect">
            <a:avLst/>
          </a:prstGeom>
        </p:spPr>
        <p:txBody>
          <a:bodyPr wrap="square">
            <a:spAutoFit/>
          </a:bodyPr>
          <a:lstStyle/>
          <a:p>
            <a:r>
              <a:rPr lang="en-US" sz="3600" dirty="0">
                <a:solidFill>
                  <a:schemeClr val="tx2"/>
                </a:solidFill>
                <a:latin typeface="Yanone Kaffeesatz Regular" panose="02000000000000000000" pitchFamily="2" charset="0"/>
              </a:rPr>
              <a:t>Use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Task</a:t>
            </a:r>
            <a:r>
              <a:rPr lang="en-US" sz="3600" dirty="0">
                <a:solidFill>
                  <a:schemeClr val="tx2"/>
                </a:solidFill>
                <a:latin typeface="Yanone Kaffeesatz Regular" panose="02000000000000000000" pitchFamily="2" charset="0"/>
              </a:rPr>
              <a:t> instead of </a:t>
            </a:r>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void</a:t>
            </a:r>
          </a:p>
          <a:p>
            <a:endParaRPr lang="en-US" sz="3600" dirty="0">
              <a:solidFill>
                <a:schemeClr val="accent4"/>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Library code and framework should use </a:t>
            </a:r>
            <a:r>
              <a:rPr lang="en-US" sz="3600" dirty="0" err="1">
                <a:solidFill>
                  <a:schemeClr val="accent4"/>
                </a:solidFill>
                <a:latin typeface="Yanone Kaffeesatz Regular" panose="02000000000000000000" pitchFamily="2" charset="0"/>
              </a:rPr>
              <a:t>ConfigureAwait</a:t>
            </a:r>
            <a:r>
              <a:rPr lang="en-US" sz="3600" dirty="0">
                <a:solidFill>
                  <a:schemeClr val="accent4"/>
                </a:solidFill>
                <a:latin typeface="Yanone Kaffeesatz Regular" panose="02000000000000000000" pitchFamily="2" charset="0"/>
              </a:rPr>
              <a:t>(false)</a:t>
            </a:r>
          </a:p>
          <a:p>
            <a:endParaRPr lang="en-US" sz="3600" dirty="0">
              <a:solidFill>
                <a:schemeClr val="accent4"/>
              </a:solidFill>
              <a:latin typeface="Yanone Kaffeesatz Regular" panose="02000000000000000000" pitchFamily="2" charset="0"/>
            </a:endParaRPr>
          </a:p>
          <a:p>
            <a:r>
              <a:rPr lang="en-US" sz="3600" dirty="0">
                <a:solidFill>
                  <a:schemeClr val="accent4"/>
                </a:solidFill>
                <a:latin typeface="Yanone Kaffeesatz Regular" panose="02000000000000000000" pitchFamily="2" charset="0"/>
              </a:rPr>
              <a:t>Async all the way</a:t>
            </a:r>
            <a:r>
              <a:rPr lang="en-US" sz="3600" dirty="0">
                <a:solidFill>
                  <a:schemeClr val="tx2"/>
                </a:solidFill>
                <a:latin typeface="Yanone Kaffeesatz Regular" panose="02000000000000000000" pitchFamily="2" charset="0"/>
              </a:rPr>
              <a:t>, don’t mix blocking and asynchronous code</a:t>
            </a:r>
            <a:endParaRPr lang="de-CH" sz="3600" dirty="0">
              <a:solidFill>
                <a:schemeClr val="tx2"/>
              </a:solidFill>
            </a:endParaRPr>
          </a:p>
        </p:txBody>
      </p:sp>
      <p:sp>
        <p:nvSpPr>
          <p:cNvPr id="7" name="Rectangle 6"/>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best-practices</a:t>
            </a:r>
          </a:p>
        </p:txBody>
      </p:sp>
    </p:spTree>
    <p:extLst>
      <p:ext uri="{BB962C8B-B14F-4D97-AF65-F5344CB8AC3E}">
        <p14:creationId xmlns:p14="http://schemas.microsoft.com/office/powerpoint/2010/main" val="3942204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95301" y="1292087"/>
            <a:ext cx="5597263" cy="432831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CPU-bound</a:t>
            </a:r>
          </a:p>
        </p:txBody>
      </p:sp>
    </p:spTree>
    <p:extLst>
      <p:ext uri="{BB962C8B-B14F-4D97-AF65-F5344CB8AC3E}">
        <p14:creationId xmlns:p14="http://schemas.microsoft.com/office/powerpoint/2010/main" val="98426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1064" y="256338"/>
            <a:ext cx="8212760" cy="5386090"/>
            <a:chOff x="305733" y="1132270"/>
            <a:chExt cx="8212760" cy="5386090"/>
          </a:xfrm>
        </p:grpSpPr>
        <p:sp>
          <p:nvSpPr>
            <p:cNvPr id="2" name="Rectangle 1"/>
            <p:cNvSpPr/>
            <p:nvPr/>
          </p:nvSpPr>
          <p:spPr>
            <a:xfrm>
              <a:off x="4459368" y="1132270"/>
              <a:ext cx="4059125"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off</a:t>
              </a:r>
              <a:endParaRPr lang="de-CH" sz="2400" dirty="0"/>
            </a:p>
          </p:txBody>
        </p:sp>
        <p:sp>
          <p:nvSpPr>
            <p:cNvPr id="4" name="Rectangle 3"/>
            <p:cNvSpPr/>
            <p:nvPr/>
          </p:nvSpPr>
          <p:spPr>
            <a:xfrm>
              <a:off x="710011" y="5506456"/>
              <a:ext cx="7388561" cy="769441"/>
            </a:xfrm>
            <a:prstGeom prst="rect">
              <a:avLst/>
            </a:prstGeom>
          </p:spPr>
          <p:txBody>
            <a:bodyPr wrap="none">
              <a:spAutoFit/>
            </a:bodyPr>
            <a:lstStyle/>
            <a:p>
              <a:r>
                <a:rPr lang="en-US" sz="4400" dirty="0">
                  <a:solidFill>
                    <a:schemeClr val="accent3"/>
                  </a:solidFill>
                  <a:latin typeface="Yanone Kaffeesatz Regular" panose="02000000000000000000" pitchFamily="2" charset="0"/>
                </a:rPr>
                <a:t>I don’t care about your stupid </a:t>
              </a:r>
              <a:r>
                <a:rPr lang="en-US" sz="4400" dirty="0" err="1">
                  <a:solidFill>
                    <a:schemeClr val="accent3"/>
                  </a:solidFill>
                  <a:latin typeface="Yanone Kaffeesatz Regular" panose="02000000000000000000" pitchFamily="2" charset="0"/>
                </a:rPr>
                <a:t>async</a:t>
              </a:r>
              <a:r>
                <a:rPr lang="en-US" sz="4400" dirty="0">
                  <a:solidFill>
                    <a:schemeClr val="accent3"/>
                  </a:solidFill>
                  <a:latin typeface="Yanone Kaffeesatz Regular" panose="02000000000000000000" pitchFamily="2" charset="0"/>
                </a:rPr>
                <a:t> stuff!</a:t>
              </a:r>
            </a:p>
          </p:txBody>
        </p:sp>
        <p:sp>
          <p:nvSpPr>
            <p:cNvPr id="5" name="Rectangle 4"/>
            <p:cNvSpPr/>
            <p:nvPr/>
          </p:nvSpPr>
          <p:spPr>
            <a:xfrm>
              <a:off x="305733" y="1132270"/>
              <a:ext cx="3733714" cy="5386090"/>
            </a:xfrm>
            <a:prstGeom prst="rect">
              <a:avLst/>
            </a:prstGeom>
          </p:spPr>
          <p:txBody>
            <a:bodyPr wrap="none">
              <a:spAutoFit/>
            </a:bodyPr>
            <a:lstStyle/>
            <a:p>
              <a:r>
                <a:rPr lang="en-US" sz="34400" dirty="0">
                  <a:solidFill>
                    <a:schemeClr val="tx2"/>
                  </a:solidFill>
                  <a:latin typeface="Yanone Kaffeesatz Regular" panose="02000000000000000000" pitchFamily="2" charset="0"/>
                </a:rPr>
                <a:t>f…</a:t>
              </a:r>
              <a:endParaRPr lang="de-CH" sz="1600" dirty="0">
                <a:solidFill>
                  <a:schemeClr val="tx2"/>
                </a:solidFill>
              </a:endParaRPr>
            </a:p>
          </p:txBody>
        </p:sp>
      </p:grpSp>
    </p:spTree>
    <p:extLst>
      <p:ext uri="{BB962C8B-B14F-4D97-AF65-F5344CB8AC3E}">
        <p14:creationId xmlns:p14="http://schemas.microsoft.com/office/powerpoint/2010/main" val="49504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cumbersome</a:t>
            </a:r>
            <a:endParaRPr lang="de-CH" sz="1200" dirty="0"/>
          </a:p>
        </p:txBody>
      </p:sp>
      <p:sp>
        <p:nvSpPr>
          <p:cNvPr id="4" name="Rectangle 3"/>
          <p:cNvSpPr/>
          <p:nvPr/>
        </p:nvSpPr>
        <p:spPr>
          <a:xfrm>
            <a:off x="5133919" y="291022"/>
            <a:ext cx="7199939" cy="6001643"/>
          </a:xfrm>
          <a:prstGeom prst="rect">
            <a:avLst/>
          </a:prstGeom>
        </p:spPr>
        <p:txBody>
          <a:bodyPr wrap="square">
            <a:spAutoFit/>
          </a:bodyPr>
          <a:lstStyle/>
          <a:p>
            <a:r>
              <a:rPr lang="de-CH" sz="3200" dirty="0" err="1">
                <a:solidFill>
                  <a:schemeClr val="tx2"/>
                </a:solidFill>
                <a:latin typeface="Yanone Kaffeesatz Regular" panose="02000000000000000000" pitchFamily="2" charset="0"/>
                <a:cs typeface="Consolas" panose="020B0609020204030204" pitchFamily="49" charset="0"/>
              </a:rPr>
              <a:t>class</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VanillaHandler</a:t>
            </a:r>
            <a:r>
              <a:rPr lang="de-CH" sz="3200" dirty="0">
                <a:solidFill>
                  <a:schemeClr val="tx2"/>
                </a:solidFill>
                <a:latin typeface="Yanone Kaffeesatz Regular" panose="02000000000000000000" pitchFamily="2" charset="0"/>
                <a:cs typeface="Consolas" panose="020B0609020204030204" pitchFamily="49" charset="0"/>
              </a:rPr>
              <a:t> : </a:t>
            </a:r>
            <a:r>
              <a:rPr lang="de-CH" sz="3200" dirty="0" err="1">
                <a:solidFill>
                  <a:schemeClr val="tx2"/>
                </a:solidFill>
                <a:latin typeface="Yanone Kaffeesatz Regular" panose="02000000000000000000" pitchFamily="2" charset="0"/>
                <a:cs typeface="Consolas" panose="020B0609020204030204" pitchFamily="49" charset="0"/>
              </a:rPr>
              <a:t>IHandleMessages</a:t>
            </a:r>
            <a:r>
              <a:rPr lang="de-CH" sz="3200" dirty="0">
                <a:solidFill>
                  <a:schemeClr val="tx2"/>
                </a:solidFill>
                <a:latin typeface="Yanone Kaffeesatz Regular" panose="02000000000000000000" pitchFamily="2" charset="0"/>
                <a:cs typeface="Consolas" panose="020B0609020204030204" pitchFamily="49" charset="0"/>
              </a:rPr>
              <a:t>&lt;</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&gt;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void</a:t>
            </a:r>
            <a:r>
              <a:rPr lang="de-CH" sz="3200" dirty="0">
                <a:solidFill>
                  <a:schemeClr val="tx2"/>
                </a:solidFill>
                <a:latin typeface="Yanone Kaffeesatz Regular" panose="02000000000000000000" pitchFamily="2" charset="0"/>
                <a:cs typeface="Consolas" panose="020B0609020204030204" pitchFamily="49" charset="0"/>
              </a:rPr>
              <a:t> Handle(</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message</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AcquireVanillaFromGovernmentAsync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Result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DownloadRecipeFromBlobStorageAsync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Wait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InsertVanillaUsageInDocumentDBAsync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Result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StoreTelemetryDataInEventHubAsync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Wait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742321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007" y="2567292"/>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wasteful</a:t>
            </a:r>
            <a:endParaRPr lang="de-CH" sz="1200" dirty="0"/>
          </a:p>
        </p:txBody>
      </p:sp>
      <p:sp>
        <p:nvSpPr>
          <p:cNvPr id="4" name="Rectangle 3"/>
          <p:cNvSpPr/>
          <p:nvPr/>
        </p:nvSpPr>
        <p:spPr>
          <a:xfrm>
            <a:off x="5133919" y="291022"/>
            <a:ext cx="7199939" cy="6001643"/>
          </a:xfrm>
          <a:prstGeom prst="rect">
            <a:avLst/>
          </a:prstGeom>
        </p:spPr>
        <p:txBody>
          <a:bodyPr wrap="square">
            <a:spAutoFit/>
          </a:bodyPr>
          <a:lstStyle/>
          <a:p>
            <a:r>
              <a:rPr lang="de-CH" sz="3200" dirty="0" err="1">
                <a:solidFill>
                  <a:schemeClr val="tx2"/>
                </a:solidFill>
                <a:latin typeface="Yanone Kaffeesatz Regular" panose="02000000000000000000" pitchFamily="2" charset="0"/>
                <a:cs typeface="Consolas" panose="020B0609020204030204" pitchFamily="49" charset="0"/>
              </a:rPr>
              <a:t>class</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VanillaHandler</a:t>
            </a:r>
            <a:r>
              <a:rPr lang="de-CH" sz="3200" dirty="0">
                <a:solidFill>
                  <a:schemeClr val="tx2"/>
                </a:solidFill>
                <a:latin typeface="Yanone Kaffeesatz Regular" panose="02000000000000000000" pitchFamily="2" charset="0"/>
                <a:cs typeface="Consolas" panose="020B0609020204030204" pitchFamily="49" charset="0"/>
              </a:rPr>
              <a:t> : </a:t>
            </a:r>
            <a:r>
              <a:rPr lang="de-CH" sz="3200" dirty="0" err="1">
                <a:solidFill>
                  <a:schemeClr val="tx2"/>
                </a:solidFill>
                <a:latin typeface="Yanone Kaffeesatz Regular" panose="02000000000000000000" pitchFamily="2" charset="0"/>
                <a:cs typeface="Consolas" panose="020B0609020204030204" pitchFamily="49" charset="0"/>
              </a:rPr>
              <a:t>IHandleMessages</a:t>
            </a:r>
            <a:r>
              <a:rPr lang="de-CH" sz="3200" dirty="0">
                <a:solidFill>
                  <a:schemeClr val="tx2"/>
                </a:solidFill>
                <a:latin typeface="Yanone Kaffeesatz Regular" panose="02000000000000000000" pitchFamily="2" charset="0"/>
                <a:cs typeface="Consolas" panose="020B0609020204030204" pitchFamily="49" charset="0"/>
              </a:rPr>
              <a:t>&lt;</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&gt;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void</a:t>
            </a:r>
            <a:r>
              <a:rPr lang="de-CH" sz="3200" dirty="0">
                <a:solidFill>
                  <a:schemeClr val="tx2"/>
                </a:solidFill>
                <a:latin typeface="Yanone Kaffeesatz Regular" panose="02000000000000000000" pitchFamily="2" charset="0"/>
                <a:cs typeface="Consolas" panose="020B0609020204030204" pitchFamily="49" charset="0"/>
              </a:rPr>
              <a:t> Handle(</a:t>
            </a:r>
            <a:r>
              <a:rPr lang="de-CH" sz="3200" dirty="0" err="1">
                <a:solidFill>
                  <a:schemeClr val="tx2"/>
                </a:solidFill>
                <a:latin typeface="Yanone Kaffeesatz Regular" panose="02000000000000000000" pitchFamily="2" charset="0"/>
                <a:cs typeface="Consolas" panose="020B0609020204030204" pitchFamily="49" charset="0"/>
              </a:rPr>
              <a:t>AcquireVanilla</a:t>
            </a:r>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message</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AcquireVanillaFromGovernmentAsync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Result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DownloadRecipeFromBlobStorageAsync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Wait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InsertVanillaUsageInDocumentDBAsync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Result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r>
              <a:rPr lang="de-CH" sz="3200" dirty="0" err="1">
                <a:solidFill>
                  <a:schemeClr val="tx2"/>
                </a:solidFill>
                <a:latin typeface="Yanone Kaffeesatz Regular" panose="02000000000000000000" pitchFamily="2" charset="0"/>
                <a:cs typeface="Consolas" panose="020B0609020204030204" pitchFamily="49" charset="0"/>
              </a:rPr>
              <a:t>StoreTelemetryDataInEventHubAsync</a:t>
            </a:r>
            <a:r>
              <a:rPr lang="de-CH" sz="3200" dirty="0">
                <a:solidFill>
                  <a:schemeClr val="tx2"/>
                </a:solidFill>
                <a:latin typeface="Yanone Kaffeesatz Regular" panose="02000000000000000000" pitchFamily="2" charset="0"/>
                <a:cs typeface="Consolas" panose="020B0609020204030204" pitchFamily="49" charset="0"/>
              </a:rPr>
              <a:t>().</a:t>
            </a:r>
            <a:r>
              <a:rPr lang="de-CH" sz="3200" dirty="0" err="1">
                <a:solidFill>
                  <a:schemeClr val="accent4"/>
                </a:solidFill>
                <a:latin typeface="Yanone Kaffeesatz Regular" panose="02000000000000000000" pitchFamily="2" charset="0"/>
                <a:cs typeface="Consolas" panose="020B0609020204030204" pitchFamily="49" charset="0"/>
              </a:rPr>
              <a:t>Wait</a:t>
            </a:r>
            <a:r>
              <a:rPr lang="de-CH" sz="3200" dirty="0">
                <a:solidFill>
                  <a:schemeClr val="accent4"/>
                </a:solidFill>
                <a:latin typeface="Yanone Kaffeesatz Regular" panose="02000000000000000000" pitchFamily="2" charset="0"/>
                <a:cs typeface="Consolas" panose="020B0609020204030204" pitchFamily="49" charset="0"/>
              </a:rPr>
              <a:t>()</a:t>
            </a:r>
            <a:r>
              <a:rPr lang="de-CH" sz="3200" dirty="0">
                <a:solidFill>
                  <a:schemeClr val="tx2"/>
                </a:solidFill>
                <a:latin typeface="Yanone Kaffeesatz Regular" panose="02000000000000000000" pitchFamily="2" charset="0"/>
                <a:cs typeface="Consolas" panose="020B0609020204030204" pitchFamily="49" charset="0"/>
              </a:rPr>
              <a:t>;</a:t>
            </a:r>
          </a:p>
          <a:p>
            <a:r>
              <a:rPr lang="de-CH" sz="3200" dirty="0">
                <a:solidFill>
                  <a:schemeClr val="tx2"/>
                </a:solidFill>
                <a:latin typeface="Yanone Kaffeesatz Regular" panose="02000000000000000000" pitchFamily="2" charset="0"/>
                <a:cs typeface="Consolas" panose="020B0609020204030204" pitchFamily="49" charset="0"/>
              </a:rPr>
              <a:t>   }</a:t>
            </a:r>
          </a:p>
          <a:p>
            <a:endParaRPr lang="de-CH" sz="3200" dirty="0">
              <a:solidFill>
                <a:schemeClr val="tx2"/>
              </a:solidFill>
              <a:latin typeface="Yanone Kaffeesatz Regular" panose="02000000000000000000" pitchFamily="2" charset="0"/>
              <a:cs typeface="Consolas" panose="020B0609020204030204" pitchFamily="49" charset="0"/>
            </a:endParaRPr>
          </a:p>
          <a:p>
            <a:r>
              <a:rPr lang="de-CH" sz="32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111479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56829" y="589065"/>
            <a:ext cx="8411217" cy="4970595"/>
            <a:chOff x="-113162" y="1359861"/>
            <a:chExt cx="8411217" cy="4970595"/>
          </a:xfrm>
        </p:grpSpPr>
        <p:sp>
          <p:nvSpPr>
            <p:cNvPr id="2" name="Rectangle 1"/>
            <p:cNvSpPr/>
            <p:nvPr/>
          </p:nvSpPr>
          <p:spPr>
            <a:xfrm>
              <a:off x="1909015" y="2129302"/>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Service Bus</a:t>
              </a:r>
              <a:endParaRPr lang="de-CH" sz="500" dirty="0">
                <a:solidFill>
                  <a:schemeClr val="tx2"/>
                </a:solidFill>
              </a:endParaRPr>
            </a:p>
          </p:txBody>
        </p:sp>
        <p:sp>
          <p:nvSpPr>
            <p:cNvPr id="3" name="Rectangle 2"/>
            <p:cNvSpPr/>
            <p:nvPr/>
          </p:nvSpPr>
          <p:spPr>
            <a:xfrm>
              <a:off x="6225052" y="1975413"/>
              <a:ext cx="207300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26 times</a:t>
              </a:r>
              <a:endParaRPr lang="de-CH" sz="5400" dirty="0"/>
            </a:p>
          </p:txBody>
        </p:sp>
        <p:sp>
          <p:nvSpPr>
            <p:cNvPr id="4" name="Rectangle 3"/>
            <p:cNvSpPr/>
            <p:nvPr/>
          </p:nvSpPr>
          <p:spPr>
            <a:xfrm>
              <a:off x="-113162" y="1359861"/>
              <a:ext cx="4999912" cy="769441"/>
            </a:xfrm>
            <a:prstGeom prst="rect">
              <a:avLst/>
            </a:prstGeom>
          </p:spPr>
          <p:txBody>
            <a:bodyPr wrap="square">
              <a:spAutoFit/>
            </a:bodyPr>
            <a:lstStyle/>
            <a:p>
              <a:pPr algn="ctr"/>
              <a:r>
                <a:rPr lang="en-US" sz="4400" dirty="0" err="1">
                  <a:solidFill>
                    <a:schemeClr val="tx2"/>
                  </a:solidFill>
                  <a:latin typeface="Yanone Kaffeesatz Regular" panose="02000000000000000000" pitchFamily="2" charset="0"/>
                </a:rPr>
                <a:t>NServiceBus</a:t>
              </a:r>
              <a:endParaRPr lang="de-CH" sz="500" dirty="0">
                <a:solidFill>
                  <a:schemeClr val="tx2"/>
                </a:solidFill>
              </a:endParaRPr>
            </a:p>
          </p:txBody>
        </p:sp>
        <p:sp>
          <p:nvSpPr>
            <p:cNvPr id="5" name="Rectangle 4"/>
            <p:cNvSpPr/>
            <p:nvPr/>
          </p:nvSpPr>
          <p:spPr>
            <a:xfrm>
              <a:off x="1909015" y="2907187"/>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Azure Storage Queues</a:t>
              </a:r>
              <a:endParaRPr lang="de-CH" sz="500" dirty="0">
                <a:solidFill>
                  <a:schemeClr val="tx2"/>
                </a:solidFill>
              </a:endParaRPr>
            </a:p>
          </p:txBody>
        </p:sp>
        <p:sp>
          <p:nvSpPr>
            <p:cNvPr id="6" name="Rectangle 5"/>
            <p:cNvSpPr/>
            <p:nvPr/>
          </p:nvSpPr>
          <p:spPr>
            <a:xfrm>
              <a:off x="6225052" y="2804008"/>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6 times</a:t>
              </a:r>
              <a:endParaRPr lang="de-CH" sz="5400" dirty="0"/>
            </a:p>
          </p:txBody>
        </p:sp>
        <p:sp>
          <p:nvSpPr>
            <p:cNvPr id="7" name="Rectangle 6"/>
            <p:cNvSpPr/>
            <p:nvPr/>
          </p:nvSpPr>
          <p:spPr>
            <a:xfrm>
              <a:off x="1909016" y="4517400"/>
              <a:ext cx="4999912" cy="769441"/>
            </a:xfrm>
            <a:prstGeom prst="rect">
              <a:avLst/>
            </a:prstGeom>
          </p:spPr>
          <p:txBody>
            <a:bodyPr wrap="square">
              <a:spAutoFit/>
            </a:bodyPr>
            <a:lstStyle/>
            <a:p>
              <a:r>
                <a:rPr lang="en-US" sz="4400" dirty="0">
                  <a:solidFill>
                    <a:schemeClr val="tx2"/>
                  </a:solidFill>
                  <a:latin typeface="Yanone Kaffeesatz Regular" panose="02000000000000000000" pitchFamily="2" charset="0"/>
                </a:rPr>
                <a:t>MSMQ</a:t>
              </a:r>
              <a:endParaRPr lang="de-CH" sz="500" dirty="0">
                <a:solidFill>
                  <a:schemeClr val="tx2"/>
                </a:solidFill>
              </a:endParaRPr>
            </a:p>
          </p:txBody>
        </p:sp>
        <p:sp>
          <p:nvSpPr>
            <p:cNvPr id="8" name="Rectangle 7"/>
            <p:cNvSpPr/>
            <p:nvPr/>
          </p:nvSpPr>
          <p:spPr>
            <a:xfrm>
              <a:off x="6225052" y="4440455"/>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3 times</a:t>
              </a:r>
              <a:endParaRPr lang="de-CH" sz="5400" dirty="0"/>
            </a:p>
          </p:txBody>
        </p:sp>
        <p:sp>
          <p:nvSpPr>
            <p:cNvPr id="9" name="Rectangle 8"/>
            <p:cNvSpPr/>
            <p:nvPr/>
          </p:nvSpPr>
          <p:spPr>
            <a:xfrm>
              <a:off x="1982750" y="5407126"/>
              <a:ext cx="5808000" cy="923330"/>
            </a:xfrm>
            <a:prstGeom prst="rect">
              <a:avLst/>
            </a:prstGeom>
          </p:spPr>
          <p:txBody>
            <a:bodyPr wrap="none">
              <a:spAutoFit/>
            </a:bodyPr>
            <a:lstStyle/>
            <a:p>
              <a:r>
                <a:rPr lang="en-US" sz="5400" dirty="0">
                  <a:solidFill>
                    <a:schemeClr val="accent3"/>
                  </a:solidFill>
                  <a:latin typeface="Yanone Kaffeesatz Regular" panose="02000000000000000000" pitchFamily="2" charset="0"/>
                </a:rPr>
                <a:t>more message throughput</a:t>
              </a:r>
              <a:endParaRPr lang="de-CH" sz="5400" dirty="0">
                <a:solidFill>
                  <a:schemeClr val="accent3"/>
                </a:solidFill>
              </a:endParaRPr>
            </a:p>
          </p:txBody>
        </p:sp>
      </p:grpSp>
      <p:sp>
        <p:nvSpPr>
          <p:cNvPr id="12" name="Rectangle 11"/>
          <p:cNvSpPr/>
          <p:nvPr/>
        </p:nvSpPr>
        <p:spPr>
          <a:xfrm>
            <a:off x="194440" y="6204080"/>
            <a:ext cx="7979979" cy="461665"/>
          </a:xfrm>
          <a:prstGeom prst="rect">
            <a:avLst/>
          </a:prstGeom>
        </p:spPr>
        <p:txBody>
          <a:bodyPr wrap="square">
            <a:spAutoFit/>
          </a:bodyPr>
          <a:lstStyle/>
          <a:p>
            <a:r>
              <a:rPr lang="de-CH" sz="2400" dirty="0">
                <a:solidFill>
                  <a:schemeClr val="accent3"/>
                </a:solidFill>
                <a:latin typeface="Yanone Kaffeesatz Regular" panose="02000000000000000000" pitchFamily="2" charset="0"/>
              </a:rPr>
              <a:t>https://github.com/Particular/EndToEnd/tree/master/src/PerformanceTests</a:t>
            </a:r>
          </a:p>
        </p:txBody>
      </p:sp>
      <p:sp>
        <p:nvSpPr>
          <p:cNvPr id="11" name="Rectangle 10"/>
          <p:cNvSpPr/>
          <p:nvPr/>
        </p:nvSpPr>
        <p:spPr>
          <a:xfrm>
            <a:off x="197671" y="5742415"/>
            <a:ext cx="6263253" cy="461665"/>
          </a:xfrm>
          <a:prstGeom prst="rect">
            <a:avLst/>
          </a:prstGeom>
        </p:spPr>
        <p:txBody>
          <a:bodyPr wrap="none">
            <a:spAutoFit/>
          </a:bodyPr>
          <a:lstStyle/>
          <a:p>
            <a:r>
              <a:rPr lang="de-CH" sz="2400" dirty="0">
                <a:solidFill>
                  <a:schemeClr val="accent3"/>
                </a:solidFill>
                <a:latin typeface="Yanone Kaffeesatz Regular" panose="02000000000000000000" pitchFamily="2" charset="0"/>
              </a:rPr>
              <a:t>https://particular.net/blog/rabbitmq-updates-in-nservicebus-6</a:t>
            </a:r>
          </a:p>
        </p:txBody>
      </p:sp>
      <p:sp>
        <p:nvSpPr>
          <p:cNvPr id="13" name="Rectangle 12"/>
          <p:cNvSpPr/>
          <p:nvPr/>
        </p:nvSpPr>
        <p:spPr>
          <a:xfrm>
            <a:off x="3279006" y="2941497"/>
            <a:ext cx="4999912" cy="769441"/>
          </a:xfrm>
          <a:prstGeom prst="rect">
            <a:avLst/>
          </a:prstGeom>
        </p:spPr>
        <p:txBody>
          <a:bodyPr wrap="square">
            <a:spAutoFit/>
          </a:bodyPr>
          <a:lstStyle/>
          <a:p>
            <a:r>
              <a:rPr lang="en-US" sz="4400" dirty="0" err="1">
                <a:solidFill>
                  <a:schemeClr val="tx2"/>
                </a:solidFill>
                <a:latin typeface="Yanone Kaffeesatz Regular" panose="02000000000000000000" pitchFamily="2" charset="0"/>
              </a:rPr>
              <a:t>RabbitMQ</a:t>
            </a:r>
            <a:endParaRPr lang="de-CH" sz="500" dirty="0">
              <a:solidFill>
                <a:schemeClr val="tx2"/>
              </a:solidFill>
            </a:endParaRPr>
          </a:p>
        </p:txBody>
      </p:sp>
      <p:sp>
        <p:nvSpPr>
          <p:cNvPr id="14" name="Rectangle 13"/>
          <p:cNvSpPr/>
          <p:nvPr/>
        </p:nvSpPr>
        <p:spPr>
          <a:xfrm>
            <a:off x="7661292" y="2847723"/>
            <a:ext cx="1784463" cy="923330"/>
          </a:xfrm>
          <a:prstGeom prst="rect">
            <a:avLst/>
          </a:prstGeom>
        </p:spPr>
        <p:txBody>
          <a:bodyPr wrap="none">
            <a:spAutoFit/>
          </a:bodyPr>
          <a:lstStyle/>
          <a:p>
            <a:r>
              <a:rPr lang="en-US" sz="5400" dirty="0">
                <a:solidFill>
                  <a:schemeClr val="accent2"/>
                </a:solidFill>
                <a:latin typeface="Yanone Kaffeesatz Regular" panose="02000000000000000000" pitchFamily="2" charset="0"/>
              </a:rPr>
              <a:t>5 times</a:t>
            </a:r>
            <a:endParaRPr lang="de-CH" sz="5400" dirty="0"/>
          </a:p>
        </p:txBody>
      </p:sp>
    </p:spTree>
    <p:extLst>
      <p:ext uri="{BB962C8B-B14F-4D97-AF65-F5344CB8AC3E}">
        <p14:creationId xmlns:p14="http://schemas.microsoft.com/office/powerpoint/2010/main" val="2609881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 ALL THE THINGS - async all the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42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97040" y="735955"/>
            <a:ext cx="8495357" cy="5386090"/>
            <a:chOff x="1040633" y="1050953"/>
            <a:chExt cx="8495357" cy="5386090"/>
          </a:xfrm>
        </p:grpSpPr>
        <p:sp>
          <p:nvSpPr>
            <p:cNvPr id="2" name="Rectangle 1"/>
            <p:cNvSpPr/>
            <p:nvPr/>
          </p:nvSpPr>
          <p:spPr>
            <a:xfrm>
              <a:off x="3575704" y="1050953"/>
              <a:ext cx="5960286"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viral</a:t>
              </a:r>
              <a:endParaRPr lang="de-CH" sz="2400" dirty="0"/>
            </a:p>
          </p:txBody>
        </p:sp>
        <p:sp>
          <p:nvSpPr>
            <p:cNvPr id="4" name="Rectangle 3"/>
            <p:cNvSpPr/>
            <p:nvPr/>
          </p:nvSpPr>
          <p:spPr>
            <a:xfrm>
              <a:off x="1040633" y="1702859"/>
              <a:ext cx="3736920" cy="1107996"/>
            </a:xfrm>
            <a:prstGeom prst="rect">
              <a:avLst/>
            </a:prstGeom>
          </p:spPr>
          <p:txBody>
            <a:bodyPr wrap="none">
              <a:spAutoFit/>
            </a:bodyPr>
            <a:lstStyle/>
            <a:p>
              <a:r>
                <a:rPr lang="en-US" sz="6600" dirty="0" err="1">
                  <a:solidFill>
                    <a:schemeClr val="accent3"/>
                  </a:solidFill>
                  <a:latin typeface="Yanone Kaffeesatz Regular" panose="02000000000000000000" pitchFamily="2" charset="0"/>
                </a:rPr>
                <a:t>Async</a:t>
              </a:r>
              <a:r>
                <a:rPr lang="en-US" sz="6600" dirty="0">
                  <a:solidFill>
                    <a:schemeClr val="accent3"/>
                  </a:solidFill>
                  <a:latin typeface="Yanone Kaffeesatz Regular" panose="02000000000000000000" pitchFamily="2" charset="0"/>
                </a:rPr>
                <a:t> / await</a:t>
              </a:r>
            </a:p>
          </p:txBody>
        </p:sp>
        <p:sp>
          <p:nvSpPr>
            <p:cNvPr id="5" name="Rectangle 4"/>
            <p:cNvSpPr/>
            <p:nvPr/>
          </p:nvSpPr>
          <p:spPr>
            <a:xfrm>
              <a:off x="1924083" y="2538448"/>
              <a:ext cx="1104790"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is</a:t>
              </a:r>
              <a:endParaRPr lang="de-CH" sz="1600" dirty="0">
                <a:solidFill>
                  <a:schemeClr val="tx2"/>
                </a:solidFill>
              </a:endParaRPr>
            </a:p>
          </p:txBody>
        </p:sp>
      </p:grpSp>
    </p:spTree>
    <p:extLst>
      <p:ext uri="{BB962C8B-B14F-4D97-AF65-F5344CB8AC3E}">
        <p14:creationId xmlns:p14="http://schemas.microsoft.com/office/powerpoint/2010/main" val="3062243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6871" y="735955"/>
            <a:ext cx="4878259"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a:t>
            </a:r>
            <a:endParaRPr lang="de-CH" sz="2400" dirty="0"/>
          </a:p>
        </p:txBody>
      </p:sp>
    </p:spTree>
    <p:extLst>
      <p:ext uri="{BB962C8B-B14F-4D97-AF65-F5344CB8AC3E}">
        <p14:creationId xmlns:p14="http://schemas.microsoft.com/office/powerpoint/2010/main" val="370223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30540" y="523616"/>
            <a:ext cx="6434935" cy="6334384"/>
            <a:chOff x="1040633" y="1702859"/>
            <a:chExt cx="6434935" cy="6334384"/>
          </a:xfrm>
        </p:grpSpPr>
        <p:sp>
          <p:nvSpPr>
            <p:cNvPr id="2" name="Rectangle 1"/>
            <p:cNvSpPr/>
            <p:nvPr/>
          </p:nvSpPr>
          <p:spPr>
            <a:xfrm>
              <a:off x="1313304" y="2651153"/>
              <a:ext cx="6162264"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butt</a:t>
              </a:r>
              <a:endParaRPr lang="de-CH" sz="2400" dirty="0"/>
            </a:p>
          </p:txBody>
        </p:sp>
        <p:sp>
          <p:nvSpPr>
            <p:cNvPr id="4" name="Rectangle 3"/>
            <p:cNvSpPr/>
            <p:nvPr/>
          </p:nvSpPr>
          <p:spPr>
            <a:xfrm>
              <a:off x="1040633" y="1702859"/>
              <a:ext cx="3353803" cy="1107996"/>
            </a:xfrm>
            <a:prstGeom prst="rect">
              <a:avLst/>
            </a:prstGeom>
          </p:spPr>
          <p:txBody>
            <a:bodyPr wrap="none">
              <a:spAutoFit/>
            </a:bodyPr>
            <a:lstStyle/>
            <a:p>
              <a:r>
                <a:rPr lang="en-US" sz="6600" dirty="0">
                  <a:solidFill>
                    <a:schemeClr val="accent3"/>
                  </a:solidFill>
                  <a:latin typeface="Yanone Kaffeesatz Regular" panose="02000000000000000000" pitchFamily="2" charset="0"/>
                </a:rPr>
                <a:t>It kicks your</a:t>
              </a:r>
            </a:p>
          </p:txBody>
        </p:sp>
        <p:sp>
          <p:nvSpPr>
            <p:cNvPr id="5" name="Rectangle 4"/>
            <p:cNvSpPr/>
            <p:nvPr/>
          </p:nvSpPr>
          <p:spPr>
            <a:xfrm>
              <a:off x="1969803" y="1993382"/>
              <a:ext cx="422423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servers</a:t>
              </a:r>
              <a:endParaRPr lang="de-CH" sz="1600" dirty="0">
                <a:solidFill>
                  <a:schemeClr val="tx2"/>
                </a:solidFill>
              </a:endParaRPr>
            </a:p>
          </p:txBody>
        </p:sp>
      </p:grpSp>
    </p:spTree>
    <p:extLst>
      <p:ext uri="{BB962C8B-B14F-4D97-AF65-F5344CB8AC3E}">
        <p14:creationId xmlns:p14="http://schemas.microsoft.com/office/powerpoint/2010/main" val="52088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1815882"/>
          </a:xfrm>
          <a:prstGeom prst="rect">
            <a:avLst/>
          </a:prstGeom>
        </p:spPr>
        <p:txBody>
          <a:bodyPr wrap="none">
            <a:spAutoFit/>
          </a:bodyPr>
          <a:lstStyle/>
          <a:p>
            <a:r>
              <a:rPr lang="en-US" sz="2800" dirty="0" err="1">
                <a:solidFill>
                  <a:schemeClr val="accent3"/>
                </a:solidFill>
                <a:latin typeface="Yanone Kaffeesatz Regular" panose="02000000000000000000" pitchFamily="2" charset="0"/>
              </a:rPr>
              <a:t>Task.Run</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Task.Factory.StartNew</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Parallel.For</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Parallel.ForEach</a:t>
            </a:r>
            <a:endParaRPr lang="en-US" sz="2800" dirty="0">
              <a:solidFill>
                <a:schemeClr val="accent3"/>
              </a:solidFill>
              <a:latin typeface="Yanone Kaffeesatz Regular" panose="02000000000000000000" pitchFamily="2" charset="0"/>
            </a:endParaRPr>
          </a:p>
        </p:txBody>
      </p:sp>
      <p:sp>
        <p:nvSpPr>
          <p:cNvPr id="10" name="Rectangle 9"/>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11" name="Rectangle: Rounded Corners 10"/>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83163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
          <p:cNvSpPr/>
          <p:nvPr/>
        </p:nvSpPr>
        <p:spPr>
          <a:xfrm>
            <a:off x="6022426" y="606972"/>
            <a:ext cx="2743200" cy="3972910"/>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IO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sp>
        <p:nvSpPr>
          <p:cNvPr id="12"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6215531" y="4959364"/>
            <a:ext cx="949897" cy="1388188"/>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6014" t="8198" r="4416" b="9349"/>
          <a:stretch/>
        </p:blipFill>
        <p:spPr>
          <a:xfrm>
            <a:off x="7298331" y="5098277"/>
            <a:ext cx="1254462" cy="1154807"/>
          </a:xfrm>
          <a:prstGeom prst="rect">
            <a:avLst/>
          </a:prstGeom>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93030" y="1685486"/>
            <a:ext cx="2686954" cy="1815882"/>
          </a:xfrm>
          <a:prstGeom prst="rect">
            <a:avLst/>
          </a:prstGeom>
        </p:spPr>
        <p:txBody>
          <a:bodyPr wrap="none">
            <a:spAutoFit/>
          </a:bodyPr>
          <a:lstStyle/>
          <a:p>
            <a:r>
              <a:rPr lang="en-US" sz="2800" dirty="0" err="1">
                <a:solidFill>
                  <a:schemeClr val="accent3"/>
                </a:solidFill>
                <a:latin typeface="Yanone Kaffeesatz Regular" panose="02000000000000000000" pitchFamily="2" charset="0"/>
              </a:rPr>
              <a:t>Task.Run</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Task.Factory.StartNew</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Parallel.For</a:t>
            </a:r>
            <a:endParaRPr lang="en-US" sz="2800" dirty="0">
              <a:solidFill>
                <a:schemeClr val="accent3"/>
              </a:solidFill>
              <a:latin typeface="Yanone Kaffeesatz Regular" panose="02000000000000000000" pitchFamily="2" charset="0"/>
            </a:endParaRPr>
          </a:p>
          <a:p>
            <a:r>
              <a:rPr lang="en-US" sz="2800" dirty="0" err="1">
                <a:solidFill>
                  <a:schemeClr val="accent3"/>
                </a:solidFill>
                <a:latin typeface="Yanone Kaffeesatz Regular" panose="02000000000000000000" pitchFamily="2" charset="0"/>
              </a:rPr>
              <a:t>Parallel.ForEach</a:t>
            </a:r>
            <a:endParaRPr lang="en-US" sz="2800" dirty="0">
              <a:solidFill>
                <a:schemeClr val="accent3"/>
              </a:solidFill>
              <a:latin typeface="Yanone Kaffeesatz Regular" panose="02000000000000000000" pitchFamily="2" charset="0"/>
            </a:endParaRPr>
          </a:p>
        </p:txBody>
      </p:sp>
      <p:sp>
        <p:nvSpPr>
          <p:cNvPr id="19" name="Rectangle 18"/>
          <p:cNvSpPr/>
          <p:nvPr/>
        </p:nvSpPr>
        <p:spPr>
          <a:xfrm>
            <a:off x="9176070" y="2116373"/>
            <a:ext cx="2449710" cy="954107"/>
          </a:xfrm>
          <a:prstGeom prst="rect">
            <a:avLst/>
          </a:prstGeom>
        </p:spPr>
        <p:txBody>
          <a:bodyPr wrap="none">
            <a:spAutoFit/>
          </a:bodyPr>
          <a:lstStyle/>
          <a:p>
            <a:r>
              <a:rPr lang="en-US" sz="2800" dirty="0">
                <a:solidFill>
                  <a:schemeClr val="accent4"/>
                </a:solidFill>
                <a:latin typeface="Yanone Kaffeesatz Regular" panose="02000000000000000000" pitchFamily="2" charset="0"/>
              </a:rPr>
              <a:t>await </a:t>
            </a:r>
            <a:r>
              <a:rPr lang="en-US" sz="2800" dirty="0" err="1">
                <a:solidFill>
                  <a:schemeClr val="accent4"/>
                </a:solidFill>
                <a:latin typeface="Yanone Kaffeesatz Regular" panose="02000000000000000000" pitchFamily="2" charset="0"/>
              </a:rPr>
              <a:t>iobound</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iobound.FireForget</a:t>
            </a:r>
            <a:r>
              <a:rPr lang="en-US" sz="2800" dirty="0">
                <a:solidFill>
                  <a:schemeClr val="accent4"/>
                </a:solidFill>
                <a:latin typeface="Yanone Kaffeesatz Regular" panose="02000000000000000000" pitchFamily="2" charset="0"/>
              </a:rPr>
              <a:t>()</a:t>
            </a:r>
          </a:p>
        </p:txBody>
      </p:sp>
      <p:sp>
        <p:nvSpPr>
          <p:cNvPr id="20" name="Rectangle: Rounded Corners 19"/>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2438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1999" cy="6858001"/>
            <a:chOff x="588814" y="-526084"/>
            <a:chExt cx="12191999" cy="6858001"/>
          </a:xfrm>
        </p:grpSpPr>
        <p:sp>
          <p:nvSpPr>
            <p:cNvPr id="2" name="Rectangle 1"/>
            <p:cNvSpPr/>
            <p:nvPr/>
          </p:nvSpPr>
          <p:spPr>
            <a:xfrm>
              <a:off x="588815" y="87318"/>
              <a:ext cx="4999911" cy="2215991"/>
            </a:xfrm>
            <a:prstGeom prst="rect">
              <a:avLst/>
            </a:prstGeom>
          </p:spPr>
          <p:txBody>
            <a:bodyPr wrap="square">
              <a:spAutoFit/>
            </a:bodyPr>
            <a:lstStyle/>
            <a:p>
              <a:pPr algn="ctr"/>
              <a:r>
                <a:rPr lang="en-US" sz="13800" dirty="0">
                  <a:solidFill>
                    <a:schemeClr val="accent2">
                      <a:alpha val="30000"/>
                    </a:schemeClr>
                  </a:solidFill>
                  <a:latin typeface="Yanone Kaffeesatz Regular" panose="02000000000000000000" pitchFamily="2" charset="0"/>
                </a:rPr>
                <a:t>parallel</a:t>
              </a:r>
              <a:endParaRPr lang="de-CH" dirty="0">
                <a:solidFill>
                  <a:schemeClr val="accent2">
                    <a:alpha val="30000"/>
                  </a:schemeClr>
                </a:solidFill>
              </a:endParaRPr>
            </a:p>
          </p:txBody>
        </p:sp>
        <p:sp>
          <p:nvSpPr>
            <p:cNvPr id="6" name="Rectangle 5"/>
            <p:cNvSpPr/>
            <p:nvPr/>
          </p:nvSpPr>
          <p:spPr>
            <a:xfrm rot="16200000">
              <a:off x="2707390" y="2302752"/>
              <a:ext cx="6858001" cy="1200329"/>
            </a:xfrm>
            <a:prstGeom prst="rect">
              <a:avLst/>
            </a:prstGeom>
          </p:spPr>
          <p:txBody>
            <a:bodyPr wrap="square">
              <a:spAutoFit/>
            </a:bodyPr>
            <a:lstStyle/>
            <a:p>
              <a:pPr algn="ctr"/>
              <a:endParaRPr lang="en-US" sz="7200" dirty="0">
                <a:solidFill>
                  <a:schemeClr val="accent3"/>
                </a:solidFill>
                <a:latin typeface="Yanone Kaffeesatz Regular" panose="02000000000000000000" pitchFamily="2" charset="0"/>
              </a:endParaRPr>
            </a:p>
          </p:txBody>
        </p:sp>
        <p:sp>
          <p:nvSpPr>
            <p:cNvPr id="7" name="Rectangle 6"/>
            <p:cNvSpPr/>
            <p:nvPr/>
          </p:nvSpPr>
          <p:spPr>
            <a:xfrm>
              <a:off x="588814" y="1794920"/>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parallel</a:t>
              </a:r>
              <a:endParaRPr lang="de-CH" dirty="0"/>
            </a:p>
          </p:txBody>
        </p:sp>
        <p:sp>
          <p:nvSpPr>
            <p:cNvPr id="8" name="Rectangle 7"/>
            <p:cNvSpPr/>
            <p:nvPr/>
          </p:nvSpPr>
          <p:spPr>
            <a:xfrm>
              <a:off x="6981751" y="3388321"/>
              <a:ext cx="5799062" cy="646331"/>
            </a:xfrm>
            <a:prstGeom prst="rect">
              <a:avLst/>
            </a:prstGeom>
          </p:spPr>
          <p:txBody>
            <a:bodyPr wrap="square">
              <a:spAutoFit/>
            </a:bodyPr>
            <a:lstStyle/>
            <a:p>
              <a:endParaRPr lang="en-US" sz="3600" dirty="0">
                <a:solidFill>
                  <a:schemeClr val="tx2"/>
                </a:solidFill>
                <a:latin typeface="Yanone Kaffeesatz Regular" panose="02000000000000000000" pitchFamily="2" charset="0"/>
              </a:endParaRPr>
            </a:p>
          </p:txBody>
        </p:sp>
      </p:grpSp>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6494333" y="613402"/>
            <a:ext cx="3816626" cy="57349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simultaneous</a:t>
            </a:r>
          </a:p>
        </p:txBody>
      </p:sp>
    </p:spTree>
    <p:extLst>
      <p:ext uri="{BB962C8B-B14F-4D97-AF65-F5344CB8AC3E}">
        <p14:creationId xmlns:p14="http://schemas.microsoft.com/office/powerpoint/2010/main" val="40376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
        <p:nvSpPr>
          <p:cNvPr id="3" name="Rectangle 2">
            <a:extLst>
              <a:ext uri="{FF2B5EF4-FFF2-40B4-BE49-F238E27FC236}">
                <a16:creationId xmlns:a16="http://schemas.microsoft.com/office/drawing/2014/main" id="{E98F650E-9FEE-4CC7-81F5-A9EF8680AA69}"/>
              </a:ext>
            </a:extLst>
          </p:cNvPr>
          <p:cNvSpPr/>
          <p:nvPr/>
        </p:nvSpPr>
        <p:spPr>
          <a:xfrm>
            <a:off x="4713984" y="4585337"/>
            <a:ext cx="2764032" cy="1815882"/>
          </a:xfrm>
          <a:prstGeom prst="rect">
            <a:avLst/>
          </a:prstGeom>
        </p:spPr>
        <p:txBody>
          <a:bodyPr wrap="square">
            <a:spAutoFit/>
          </a:bodyPr>
          <a:lstStyle/>
          <a:p>
            <a:pPr lvl="0"/>
            <a:r>
              <a:rPr lang="en-US" sz="2800" dirty="0" err="1">
                <a:solidFill>
                  <a:schemeClr val="accent4"/>
                </a:solidFill>
                <a:latin typeface="Yanone Kaffeesatz Regular" panose="02000000000000000000" pitchFamily="2" charset="0"/>
              </a:rPr>
              <a:t>AsyncVoid</a:t>
            </a:r>
            <a:endParaRPr lang="en-US" sz="2800" dirty="0">
              <a:solidFill>
                <a:schemeClr val="accent4"/>
              </a:solidFill>
              <a:latin typeface="Yanone Kaffeesatz Regular" panose="02000000000000000000" pitchFamily="2" charset="0"/>
            </a:endParaRPr>
          </a:p>
          <a:p>
            <a:pPr lvl="0"/>
            <a:r>
              <a:rPr lang="en-US" sz="2800" dirty="0" err="1">
                <a:solidFill>
                  <a:schemeClr val="accent4"/>
                </a:solidFill>
                <a:latin typeface="Yanone Kaffeesatz Regular" panose="02000000000000000000" pitchFamily="2" charset="0"/>
              </a:rPr>
              <a:t>ConfigureAwait</a:t>
            </a:r>
            <a:endParaRPr lang="en-US" sz="2800" dirty="0">
              <a:solidFill>
                <a:schemeClr val="accent4"/>
              </a:solidFill>
              <a:latin typeface="Yanone Kaffeesatz Regular" panose="02000000000000000000" pitchFamily="2" charset="0"/>
            </a:endParaRPr>
          </a:p>
          <a:p>
            <a:pPr lvl="0"/>
            <a:r>
              <a:rPr lang="en-US" sz="2800" dirty="0" err="1">
                <a:solidFill>
                  <a:schemeClr val="accent4"/>
                </a:solidFill>
                <a:latin typeface="Yanone Kaffeesatz Regular" panose="02000000000000000000" pitchFamily="2" charset="0"/>
              </a:rPr>
              <a:t>AsyncAllTheWay</a:t>
            </a:r>
            <a:endParaRPr lang="en-US" sz="2800" dirty="0">
              <a:solidFill>
                <a:schemeClr val="accent4"/>
              </a:solidFill>
              <a:latin typeface="Yanone Kaffeesatz Regular" panose="02000000000000000000" pitchFamily="2" charset="0"/>
            </a:endParaRPr>
          </a:p>
          <a:p>
            <a:pPr lvl="0"/>
            <a:r>
              <a:rPr lang="en-US" sz="2800" dirty="0" err="1">
                <a:solidFill>
                  <a:schemeClr val="accent4"/>
                </a:solidFill>
                <a:latin typeface="Yanone Kaffeesatz Regular" panose="02000000000000000000" pitchFamily="2" charset="0"/>
              </a:rPr>
              <a:t>SequentialExecution</a:t>
            </a:r>
            <a:endParaRPr lang="en-US" sz="2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831644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0E87C-1CB5-4DE1-9067-DF3910D296F1}"/>
              </a:ext>
            </a:extLst>
          </p:cNvPr>
          <p:cNvSpPr/>
          <p:nvPr/>
        </p:nvSpPr>
        <p:spPr>
          <a:xfrm>
            <a:off x="4665160" y="2274838"/>
            <a:ext cx="2861681" cy="2308324"/>
          </a:xfrm>
          <a:prstGeom prst="rect">
            <a:avLst/>
          </a:prstGeom>
        </p:spPr>
        <p:txBody>
          <a:bodyPr wrap="none">
            <a:spAutoFit/>
          </a:bodyPr>
          <a:lstStyle/>
          <a:p>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Method1();</a:t>
            </a:r>
          </a:p>
          <a:p>
            <a:r>
              <a:rPr lang="en-US" sz="3600" dirty="0">
                <a:solidFill>
                  <a:schemeClr val="tx2"/>
                </a:solidFill>
                <a:latin typeface="Yanone Kaffeesatz Regular" panose="02000000000000000000" pitchFamily="2" charset="0"/>
              </a:rPr>
              <a:t>try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await</a:t>
            </a:r>
            <a:r>
              <a:rPr lang="en-US" sz="3600" dirty="0">
                <a:solidFill>
                  <a:schemeClr val="tx2"/>
                </a:solidFill>
                <a:latin typeface="Yanone Kaffeesatz Regular" panose="02000000000000000000" pitchFamily="2" charset="0"/>
              </a:rPr>
              <a:t> Method2();</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catch() { }</a:t>
            </a:r>
            <a:endParaRPr lang="en-US" sz="3600" dirty="0"/>
          </a:p>
        </p:txBody>
      </p:sp>
      <p:cxnSp>
        <p:nvCxnSpPr>
          <p:cNvPr id="4" name="Straight Arrow Connector 3">
            <a:extLst>
              <a:ext uri="{FF2B5EF4-FFF2-40B4-BE49-F238E27FC236}">
                <a16:creationId xmlns:a16="http://schemas.microsoft.com/office/drawing/2014/main" id="{246BA633-D5A9-437C-921E-0B1C63D83FB9}"/>
              </a:ext>
            </a:extLst>
          </p:cNvPr>
          <p:cNvCxnSpPr>
            <a:cxnSpLocks/>
          </p:cNvCxnSpPr>
          <p:nvPr/>
        </p:nvCxnSpPr>
        <p:spPr>
          <a:xfrm flipH="1">
            <a:off x="3710227" y="2182740"/>
            <a:ext cx="1" cy="2737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4F1257-BFAE-4DB9-B589-8C21EE822CDC}"/>
              </a:ext>
            </a:extLst>
          </p:cNvPr>
          <p:cNvSpPr/>
          <p:nvPr/>
        </p:nvSpPr>
        <p:spPr>
          <a:xfrm>
            <a:off x="2325713" y="737604"/>
            <a:ext cx="3512500" cy="954107"/>
          </a:xfrm>
          <a:prstGeom prst="rect">
            <a:avLst/>
          </a:prstGeom>
        </p:spPr>
        <p:txBody>
          <a:bodyPr wrap="none">
            <a:spAutoFit/>
          </a:bodyPr>
          <a:lstStyle/>
          <a:p>
            <a:r>
              <a:rPr lang="en-US" sz="2800" dirty="0">
                <a:solidFill>
                  <a:schemeClr val="accent2"/>
                </a:solidFill>
                <a:latin typeface="Yanone Kaffeesatz Regular" panose="02000000000000000000" pitchFamily="2" charset="0"/>
              </a:rPr>
              <a:t>Implicit execution concurrency</a:t>
            </a:r>
          </a:p>
          <a:p>
            <a:r>
              <a:rPr lang="en-US" sz="2800" dirty="0">
                <a:solidFill>
                  <a:schemeClr val="accent2"/>
                </a:solidFill>
                <a:latin typeface="Yanone Kaffeesatz Regular" panose="02000000000000000000" pitchFamily="2" charset="0"/>
              </a:rPr>
              <a:t>Code flow is sequential</a:t>
            </a:r>
            <a:endParaRPr lang="en-US" sz="2800" dirty="0">
              <a:solidFill>
                <a:schemeClr val="accent2"/>
              </a:solidFill>
            </a:endParaRPr>
          </a:p>
        </p:txBody>
      </p:sp>
      <p:sp>
        <p:nvSpPr>
          <p:cNvPr id="7" name="Rectangle 6">
            <a:extLst>
              <a:ext uri="{FF2B5EF4-FFF2-40B4-BE49-F238E27FC236}">
                <a16:creationId xmlns:a16="http://schemas.microsoft.com/office/drawing/2014/main" id="{53DF1AD8-31F1-4147-8424-D04AACCB4980}"/>
              </a:ext>
            </a:extLst>
          </p:cNvPr>
          <p:cNvSpPr/>
          <p:nvPr/>
        </p:nvSpPr>
        <p:spPr>
          <a:xfrm>
            <a:off x="3244222" y="5503783"/>
            <a:ext cx="5436104" cy="523220"/>
          </a:xfrm>
          <a:prstGeom prst="rect">
            <a:avLst/>
          </a:prstGeom>
        </p:spPr>
        <p:txBody>
          <a:bodyPr wrap="none">
            <a:spAutoFit/>
          </a:bodyPr>
          <a:lstStyle/>
          <a:p>
            <a:r>
              <a:rPr lang="en-US" sz="2800" dirty="0">
                <a:solidFill>
                  <a:schemeClr val="accent3"/>
                </a:solidFill>
                <a:latin typeface="Yanone Kaffeesatz Regular" panose="02000000000000000000" pitchFamily="2" charset="0"/>
              </a:rPr>
              <a:t>If you stick to that almost nothing can go wrong</a:t>
            </a:r>
            <a:endParaRPr lang="en-US" sz="2800" dirty="0">
              <a:solidFill>
                <a:schemeClr val="accent3"/>
              </a:solidFill>
            </a:endParaRPr>
          </a:p>
        </p:txBody>
      </p:sp>
    </p:spTree>
    <p:extLst>
      <p:ext uri="{BB962C8B-B14F-4D97-AF65-F5344CB8AC3E}">
        <p14:creationId xmlns:p14="http://schemas.microsoft.com/office/powerpoint/2010/main" val="22482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753" y="1851645"/>
            <a:ext cx="9352240"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Dangerzone</a:t>
            </a:r>
            <a:endParaRPr lang="de-CH" sz="2000" dirty="0"/>
          </a:p>
        </p:txBody>
      </p:sp>
    </p:spTree>
    <p:extLst>
      <p:ext uri="{BB962C8B-B14F-4D97-AF65-F5344CB8AC3E}">
        <p14:creationId xmlns:p14="http://schemas.microsoft.com/office/powerpoint/2010/main" val="4100644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0E87C-1CB5-4DE1-9067-DF3910D296F1}"/>
              </a:ext>
            </a:extLst>
          </p:cNvPr>
          <p:cNvSpPr/>
          <p:nvPr/>
        </p:nvSpPr>
        <p:spPr>
          <a:xfrm>
            <a:off x="4665160" y="2274838"/>
            <a:ext cx="3029997" cy="2308324"/>
          </a:xfrm>
          <a:prstGeom prst="rect">
            <a:avLst/>
          </a:prstGeom>
        </p:spPr>
        <p:txBody>
          <a:bodyPr wrap="none">
            <a:spAutoFit/>
          </a:bodyPr>
          <a:lstStyle/>
          <a:p>
            <a:r>
              <a:rPr lang="en-US" sz="3600" dirty="0">
                <a:solidFill>
                  <a:schemeClr val="tx2"/>
                </a:solidFill>
                <a:latin typeface="Yanone Kaffeesatz Regular" panose="02000000000000000000" pitchFamily="2" charset="0"/>
              </a:rPr>
              <a:t>Method1</a:t>
            </a:r>
            <a:r>
              <a:rPr lang="en-US" sz="3600" dirty="0">
                <a:solidFill>
                  <a:schemeClr val="accent4"/>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Method2</a:t>
            </a:r>
            <a:r>
              <a:rPr lang="en-US" sz="3600" dirty="0">
                <a:solidFill>
                  <a:schemeClr val="accent4"/>
                </a:solidFill>
                <a:latin typeface="Yanone Kaffeesatz Regular" panose="02000000000000000000" pitchFamily="2" charset="0"/>
              </a:rPr>
              <a:t>Async</a:t>
            </a:r>
            <a:r>
              <a:rPr lang="en-US" sz="3600" dirty="0">
                <a:solidFill>
                  <a:schemeClr val="tx2"/>
                </a:solidFill>
                <a:latin typeface="Yanone Kaffeesatz Regular" panose="02000000000000000000" pitchFamily="2" charset="0"/>
              </a:rPr>
              <a:t>();</a:t>
            </a:r>
          </a:p>
          <a:p>
            <a:r>
              <a:rPr lang="en-US" sz="3600" dirty="0" err="1">
                <a:solidFill>
                  <a:schemeClr val="tx2"/>
                </a:solidFill>
                <a:latin typeface="Yanone Kaffeesatz Regular" panose="02000000000000000000" pitchFamily="2" charset="0"/>
              </a:rPr>
              <a:t>WhenAll</a:t>
            </a:r>
            <a:r>
              <a:rPr lang="en-US" sz="3600" dirty="0">
                <a:solidFill>
                  <a:schemeClr val="tx2"/>
                </a:solidFill>
                <a:latin typeface="Yanone Kaffeesatz Regular" panose="02000000000000000000" pitchFamily="2" charset="0"/>
              </a:rPr>
              <a:t> / </a:t>
            </a:r>
            <a:r>
              <a:rPr lang="en-US" sz="3600" dirty="0" err="1">
                <a:solidFill>
                  <a:schemeClr val="tx2"/>
                </a:solidFill>
                <a:latin typeface="Yanone Kaffeesatz Regular" panose="02000000000000000000" pitchFamily="2" charset="0"/>
              </a:rPr>
              <a:t>WhenAny</a:t>
            </a:r>
            <a:endParaRPr lang="en-US" sz="3600" dirty="0">
              <a:solidFill>
                <a:schemeClr val="tx2"/>
              </a:solidFill>
              <a:latin typeface="Yanone Kaffeesatz Regular" panose="02000000000000000000" pitchFamily="2" charset="0"/>
            </a:endParaRPr>
          </a:p>
          <a:p>
            <a:r>
              <a:rPr lang="en-US" sz="3600" dirty="0" err="1">
                <a:solidFill>
                  <a:schemeClr val="tx2"/>
                </a:solidFill>
                <a:latin typeface="Yanone Kaffeesatz Regular" panose="02000000000000000000" pitchFamily="2" charset="0"/>
              </a:rPr>
              <a:t>ContinueWith</a:t>
            </a:r>
            <a:endParaRPr lang="en-US" sz="3600" dirty="0"/>
          </a:p>
        </p:txBody>
      </p:sp>
      <p:cxnSp>
        <p:nvCxnSpPr>
          <p:cNvPr id="4" name="Straight Arrow Connector 3">
            <a:extLst>
              <a:ext uri="{FF2B5EF4-FFF2-40B4-BE49-F238E27FC236}">
                <a16:creationId xmlns:a16="http://schemas.microsoft.com/office/drawing/2014/main" id="{246BA633-D5A9-437C-921E-0B1C63D83FB9}"/>
              </a:ext>
            </a:extLst>
          </p:cNvPr>
          <p:cNvCxnSpPr>
            <a:cxnSpLocks/>
          </p:cNvCxnSpPr>
          <p:nvPr/>
        </p:nvCxnSpPr>
        <p:spPr>
          <a:xfrm flipH="1">
            <a:off x="3710227" y="2182740"/>
            <a:ext cx="1" cy="2737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4F1257-BFAE-4DB9-B589-8C21EE822CDC}"/>
              </a:ext>
            </a:extLst>
          </p:cNvPr>
          <p:cNvSpPr/>
          <p:nvPr/>
        </p:nvSpPr>
        <p:spPr>
          <a:xfrm>
            <a:off x="2325713" y="737604"/>
            <a:ext cx="3526928" cy="523220"/>
          </a:xfrm>
          <a:prstGeom prst="rect">
            <a:avLst/>
          </a:prstGeom>
        </p:spPr>
        <p:txBody>
          <a:bodyPr wrap="none">
            <a:spAutoFit/>
          </a:bodyPr>
          <a:lstStyle/>
          <a:p>
            <a:r>
              <a:rPr lang="en-US" sz="2800" dirty="0">
                <a:solidFill>
                  <a:schemeClr val="accent2"/>
                </a:solidFill>
                <a:latin typeface="Yanone Kaffeesatz Regular" panose="02000000000000000000" pitchFamily="2" charset="0"/>
              </a:rPr>
              <a:t>Explicit execution concurrency</a:t>
            </a:r>
          </a:p>
        </p:txBody>
      </p:sp>
      <p:cxnSp>
        <p:nvCxnSpPr>
          <p:cNvPr id="8" name="Straight Arrow Connector 7">
            <a:extLst>
              <a:ext uri="{FF2B5EF4-FFF2-40B4-BE49-F238E27FC236}">
                <a16:creationId xmlns:a16="http://schemas.microsoft.com/office/drawing/2014/main" id="{A6F24775-8206-4B29-B617-C9CBE938F867}"/>
              </a:ext>
            </a:extLst>
          </p:cNvPr>
          <p:cNvCxnSpPr>
            <a:cxnSpLocks/>
          </p:cNvCxnSpPr>
          <p:nvPr/>
        </p:nvCxnSpPr>
        <p:spPr>
          <a:xfrm flipH="1">
            <a:off x="4089176" y="2182740"/>
            <a:ext cx="1" cy="2737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4E7D9D0-5F32-4BEE-B2FF-58B907300446}"/>
              </a:ext>
            </a:extLst>
          </p:cNvPr>
          <p:cNvSpPr/>
          <p:nvPr/>
        </p:nvSpPr>
        <p:spPr>
          <a:xfrm>
            <a:off x="3244222" y="5503783"/>
            <a:ext cx="6258445" cy="523220"/>
          </a:xfrm>
          <a:prstGeom prst="rect">
            <a:avLst/>
          </a:prstGeom>
        </p:spPr>
        <p:txBody>
          <a:bodyPr wrap="none">
            <a:spAutoFit/>
          </a:bodyPr>
          <a:lstStyle/>
          <a:p>
            <a:r>
              <a:rPr lang="en-US" sz="2800" dirty="0">
                <a:solidFill>
                  <a:schemeClr val="accent3"/>
                </a:solidFill>
                <a:latin typeface="Yanone Kaffeesatz Regular" panose="02000000000000000000" pitchFamily="2" charset="0"/>
              </a:rPr>
              <a:t>From now on more than a code monkey brain is required</a:t>
            </a:r>
            <a:endParaRPr lang="en-US" sz="2800" dirty="0">
              <a:solidFill>
                <a:schemeClr val="accent3"/>
              </a:solidFill>
            </a:endParaRPr>
          </a:p>
        </p:txBody>
      </p:sp>
      <p:cxnSp>
        <p:nvCxnSpPr>
          <p:cNvPr id="10" name="Straight Arrow Connector 9">
            <a:extLst>
              <a:ext uri="{FF2B5EF4-FFF2-40B4-BE49-F238E27FC236}">
                <a16:creationId xmlns:a16="http://schemas.microsoft.com/office/drawing/2014/main" id="{2282E3D3-6910-48E3-B724-F8FC708BC514}"/>
              </a:ext>
            </a:extLst>
          </p:cNvPr>
          <p:cNvCxnSpPr>
            <a:cxnSpLocks/>
          </p:cNvCxnSpPr>
          <p:nvPr/>
        </p:nvCxnSpPr>
        <p:spPr>
          <a:xfrm flipH="1">
            <a:off x="3369764" y="2201828"/>
            <a:ext cx="1" cy="2737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007030-5EEF-4AB3-96D0-8C72D725880C}"/>
              </a:ext>
            </a:extLst>
          </p:cNvPr>
          <p:cNvCxnSpPr>
            <a:cxnSpLocks/>
          </p:cNvCxnSpPr>
          <p:nvPr/>
        </p:nvCxnSpPr>
        <p:spPr>
          <a:xfrm flipH="1">
            <a:off x="2990816" y="2201828"/>
            <a:ext cx="1" cy="27379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5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4849395" y="290906"/>
            <a:ext cx="6922544" cy="6186309"/>
          </a:xfrm>
          <a:prstGeom prst="rect">
            <a:avLst/>
          </a:prstGeom>
        </p:spPr>
        <p:txBody>
          <a:bodyPr wrap="square">
            <a:spAutoFit/>
          </a:bodyPr>
          <a:lstStyle/>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a:t>
            </a:r>
            <a:r>
              <a:rPr lang="en-US" sz="3300" dirty="0">
                <a:solidFill>
                  <a:schemeClr val="tx2"/>
                </a:solidFill>
                <a:latin typeface="Yanone Kaffeesatz Regular" panose="02000000000000000000" pitchFamily="2" charset="0"/>
              </a:rPr>
              <a:t> = new </a:t>
            </a:r>
            <a:r>
              <a:rPr lang="en-US" sz="3300" dirty="0" err="1">
                <a:solidFill>
                  <a:schemeClr val="tx2"/>
                </a:solidFill>
                <a:latin typeface="Yanone Kaffeesatz Regular" panose="02000000000000000000" pitchFamily="2" charset="0"/>
              </a:rPr>
              <a:t>ManualResetEvent</a:t>
            </a:r>
            <a:r>
              <a:rPr lang="en-US" sz="3300" dirty="0">
                <a:solidFill>
                  <a:schemeClr val="tx2"/>
                </a:solidFill>
                <a:latin typeface="Yanone Kaffeesatz Regular" panose="02000000000000000000" pitchFamily="2" charset="0"/>
              </a:rPr>
              <a:t>(false);</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t1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syncEvent.WaitOne</a:t>
            </a:r>
            <a:r>
              <a:rPr lang="en-US" sz="3300" dirty="0">
                <a:solidFill>
                  <a:schemeClr val="accent4"/>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err="1">
                <a:solidFill>
                  <a:schemeClr val="tx2"/>
                </a:solidFill>
                <a:latin typeface="Yanone Kaffeesatz Regular" panose="02000000000000000000" pitchFamily="2" charset="0"/>
              </a:rPr>
              <a:t>var</a:t>
            </a:r>
            <a:r>
              <a:rPr lang="en-US" sz="3300" dirty="0">
                <a:solidFill>
                  <a:schemeClr val="tx2"/>
                </a:solidFill>
                <a:latin typeface="Yanone Kaffeesatz Regular" panose="02000000000000000000" pitchFamily="2" charset="0"/>
              </a:rPr>
              <a:t> t2 = </a:t>
            </a:r>
            <a:r>
              <a:rPr lang="en-US" sz="3300" dirty="0" err="1">
                <a:solidFill>
                  <a:schemeClr val="tx2"/>
                </a:solidFill>
                <a:latin typeface="Yanone Kaffeesatz Regular" panose="02000000000000000000" pitchFamily="2" charset="0"/>
              </a:rPr>
              <a:t>Task.Run</a:t>
            </a:r>
            <a:r>
              <a:rPr lang="en-US" sz="3300" dirty="0">
                <a:solidFill>
                  <a:schemeClr val="tx2"/>
                </a:solidFill>
                <a:latin typeface="Yanone Kaffeesatz Regular" panose="02000000000000000000" pitchFamily="2" charset="0"/>
              </a:rPr>
              <a:t>(() =&gt; {</a:t>
            </a:r>
          </a:p>
          <a:p>
            <a:r>
              <a:rPr lang="en-US" sz="3300" dirty="0">
                <a:solidFill>
                  <a:schemeClr val="tx2"/>
                </a:solidFill>
                <a:latin typeface="Yanone Kaffeesatz Regular" panose="02000000000000000000" pitchFamily="2" charset="0"/>
              </a:rPr>
              <a:t>   </a:t>
            </a:r>
            <a:r>
              <a:rPr lang="en-US" sz="3300" dirty="0" err="1">
                <a:solidFill>
                  <a:schemeClr val="accent4"/>
                </a:solidFill>
                <a:latin typeface="Yanone Kaffeesatz Regular" panose="02000000000000000000" pitchFamily="2" charset="0"/>
              </a:rPr>
              <a:t>Thread.Sleep</a:t>
            </a:r>
            <a:r>
              <a:rPr lang="en-US" sz="3300" dirty="0">
                <a:solidFill>
                  <a:schemeClr val="accent4"/>
                </a:solidFill>
                <a:latin typeface="Yanone Kaffeesatz Regular" panose="02000000000000000000" pitchFamily="2" charset="0"/>
              </a:rPr>
              <a:t>(2000);</a:t>
            </a:r>
          </a:p>
          <a:p>
            <a:r>
              <a:rPr lang="en-US" sz="3300" dirty="0">
                <a:solidFill>
                  <a:schemeClr val="tx2"/>
                </a:solidFill>
                <a:latin typeface="Yanone Kaffeesatz Regular" panose="02000000000000000000" pitchFamily="2" charset="0"/>
              </a:rPr>
              <a:t>   </a:t>
            </a:r>
            <a:r>
              <a:rPr lang="en-US" sz="3300" dirty="0" err="1">
                <a:solidFill>
                  <a:schemeClr val="tx2"/>
                </a:solidFill>
                <a:latin typeface="Yanone Kaffeesatz Regular" panose="02000000000000000000" pitchFamily="2" charset="0"/>
              </a:rPr>
              <a:t>syncEvent.Set</a:t>
            </a:r>
            <a:r>
              <a:rPr lang="en-US" sz="3300" dirty="0">
                <a:solidFill>
                  <a:schemeClr val="tx2"/>
                </a:solidFill>
                <a:latin typeface="Yanone Kaffeesatz Regular" panose="02000000000000000000" pitchFamily="2" charset="0"/>
              </a:rPr>
              <a:t>();</a:t>
            </a:r>
          </a:p>
          <a:p>
            <a:r>
              <a:rPr lang="en-US" sz="3300" dirty="0">
                <a:solidFill>
                  <a:schemeClr val="tx2"/>
                </a:solidFill>
                <a:latin typeface="Yanone Kaffeesatz Regular" panose="02000000000000000000" pitchFamily="2" charset="0"/>
              </a:rPr>
              <a:t>});</a:t>
            </a:r>
          </a:p>
          <a:p>
            <a:endParaRPr lang="en-US" sz="3300" dirty="0">
              <a:solidFill>
                <a:schemeClr val="tx2"/>
              </a:solidFill>
              <a:latin typeface="Yanone Kaffeesatz Regular" panose="02000000000000000000" pitchFamily="2" charset="0"/>
            </a:endParaRPr>
          </a:p>
          <a:p>
            <a:r>
              <a:rPr lang="en-US" sz="3300" dirty="0">
                <a:solidFill>
                  <a:schemeClr val="tx2"/>
                </a:solidFill>
                <a:latin typeface="Yanone Kaffeesatz Regular" panose="02000000000000000000" pitchFamily="2" charset="0"/>
              </a:rPr>
              <a:t>await </a:t>
            </a:r>
            <a:r>
              <a:rPr lang="en-US" sz="3300" dirty="0" err="1">
                <a:solidFill>
                  <a:schemeClr val="tx2"/>
                </a:solidFill>
                <a:latin typeface="Yanone Kaffeesatz Regular" panose="02000000000000000000" pitchFamily="2" charset="0"/>
              </a:rPr>
              <a:t>Task.WhenAll</a:t>
            </a:r>
            <a:r>
              <a:rPr lang="en-US" sz="3300" dirty="0">
                <a:solidFill>
                  <a:schemeClr val="tx2"/>
                </a:solidFill>
                <a:latin typeface="Yanone Kaffeesatz Regular" panose="02000000000000000000" pitchFamily="2" charset="0"/>
              </a:rPr>
              <a:t>(t1, t2);</a:t>
            </a:r>
            <a:endParaRPr lang="de-CH" sz="3300" dirty="0">
              <a:solidFill>
                <a:schemeClr val="tx2"/>
              </a:solidFill>
              <a:latin typeface="Yanone Kaffeesatz Regular" panose="02000000000000000000" pitchFamily="2" charset="0"/>
            </a:endParaRPr>
          </a:p>
        </p:txBody>
      </p:sp>
      <p:sp>
        <p:nvSpPr>
          <p:cNvPr id="11" name="Rectangle 10"/>
          <p:cNvSpPr/>
          <p:nvPr/>
        </p:nvSpPr>
        <p:spPr>
          <a:xfrm>
            <a:off x="1314463" y="489736"/>
            <a:ext cx="3039615" cy="707886"/>
          </a:xfrm>
          <a:prstGeom prst="rect">
            <a:avLst/>
          </a:prstGeom>
        </p:spPr>
        <p:txBody>
          <a:bodyPr wrap="none">
            <a:spAutoFit/>
          </a:bodyPr>
          <a:lstStyle/>
          <a:p>
            <a:pPr algn="ctr"/>
            <a:r>
              <a:rPr lang="en-US" sz="4000" dirty="0" err="1">
                <a:solidFill>
                  <a:schemeClr val="accent3"/>
                </a:solidFill>
                <a:latin typeface="Yanone Kaffeesatz Regular" panose="02000000000000000000" pitchFamily="2" charset="0"/>
              </a:rPr>
              <a:t>ManualResetEvent</a:t>
            </a:r>
            <a:endParaRPr lang="en-US" sz="40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5546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5760245" y="2519636"/>
            <a:ext cx="4762354" cy="830997"/>
            <a:chOff x="6184552" y="3871872"/>
            <a:chExt cx="4762354" cy="830997"/>
          </a:xfrm>
        </p:grpSpPr>
        <p:sp>
          <p:nvSpPr>
            <p:cNvPr id="6" name="Rectangle 5"/>
            <p:cNvSpPr/>
            <p:nvPr/>
          </p:nvSpPr>
          <p:spPr>
            <a:xfrm>
              <a:off x="6184552" y="3871872"/>
              <a:ext cx="2242922"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void</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stinks</a:t>
              </a:r>
              <a:endParaRPr lang="de-CH" sz="800" dirty="0">
                <a:solidFill>
                  <a:schemeClr val="tx2"/>
                </a:solidFill>
              </a:endParaRPr>
            </a:p>
          </p:txBody>
        </p:sp>
        <p:sp>
          <p:nvSpPr>
            <p:cNvPr id="7" name="Rectangle 6"/>
            <p:cNvSpPr/>
            <p:nvPr/>
          </p:nvSpPr>
          <p:spPr>
            <a:xfrm>
              <a:off x="8625437" y="3871872"/>
              <a:ext cx="2321469" cy="830997"/>
            </a:xfrm>
            <a:prstGeom prst="rect">
              <a:avLst/>
            </a:prstGeom>
          </p:spPr>
          <p:txBody>
            <a:bodyPr wrap="none">
              <a:spAutoFit/>
            </a:bodyPr>
            <a:lstStyle/>
            <a:p>
              <a:r>
                <a:rPr lang="en-US" sz="4800" dirty="0">
                  <a:solidFill>
                    <a:schemeClr val="accent4"/>
                  </a:solidFill>
                  <a:latin typeface="Yanone Kaffeesatz Regular" panose="02000000000000000000" pitchFamily="2" charset="0"/>
                </a:rPr>
                <a:t>wait</a:t>
              </a:r>
              <a:r>
                <a:rPr lang="en-US" sz="4800" dirty="0">
                  <a:solidFill>
                    <a:schemeClr val="accent2"/>
                  </a:solidFill>
                  <a:latin typeface="Yanone Kaffeesatz Regular" panose="02000000000000000000" pitchFamily="2" charset="0"/>
                </a:rPr>
                <a:t> </a:t>
              </a:r>
              <a:r>
                <a:rPr lang="en-US" sz="4800" dirty="0">
                  <a:solidFill>
                    <a:schemeClr val="tx2"/>
                  </a:solidFill>
                  <a:latin typeface="Yanone Kaffeesatz Regular" panose="02000000000000000000" pitchFamily="2" charset="0"/>
                </a:rPr>
                <a:t>smells</a:t>
              </a:r>
              <a:endParaRPr lang="de-CH" sz="800" dirty="0">
                <a:solidFill>
                  <a:schemeClr val="tx2"/>
                </a:solidFill>
              </a:endParaRPr>
            </a:p>
          </p:txBody>
        </p:sp>
      </p:grpSp>
      <p:sp>
        <p:nvSpPr>
          <p:cNvPr id="8" name="Rectangle 7"/>
          <p:cNvSpPr/>
          <p:nvPr/>
        </p:nvSpPr>
        <p:spPr>
          <a:xfrm>
            <a:off x="4089428" y="5514569"/>
            <a:ext cx="6433171"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Async</a:t>
            </a:r>
            <a:r>
              <a:rPr lang="en-US" sz="3600" dirty="0">
                <a:solidFill>
                  <a:schemeClr val="accent4"/>
                </a:solidFill>
                <a:latin typeface="Yanone Kaffeesatz Regular" panose="02000000000000000000" pitchFamily="2" charset="0"/>
              </a:rPr>
              <a:t> all the way</a:t>
            </a:r>
            <a:r>
              <a:rPr lang="en-US" sz="3600" dirty="0">
                <a:solidFill>
                  <a:schemeClr val="tx2"/>
                </a:solidFill>
                <a:latin typeface="Yanone Kaffeesatz Regular" panose="02000000000000000000" pitchFamily="2" charset="0"/>
              </a:rPr>
              <a:t> means</a:t>
            </a:r>
            <a:r>
              <a:rPr lang="en-US" sz="3600" dirty="0">
                <a:solidFill>
                  <a:schemeClr val="accent2"/>
                </a:solidFill>
                <a:latin typeface="Yanone Kaffeesatz Regular" panose="02000000000000000000" pitchFamily="2" charset="0"/>
              </a:rPr>
              <a:t> </a:t>
            </a:r>
            <a:r>
              <a:rPr lang="en-US" sz="3600" dirty="0">
                <a:solidFill>
                  <a:schemeClr val="accent4"/>
                </a:solidFill>
                <a:latin typeface="Yanone Kaffeesatz Regular" panose="02000000000000000000" pitchFamily="2" charset="0"/>
              </a:rPr>
              <a:t>avoid blocking code</a:t>
            </a:r>
            <a:endParaRPr lang="de-CH" sz="3600" dirty="0">
              <a:solidFill>
                <a:schemeClr val="accent4"/>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pic>
        <p:nvPicPr>
          <p:cNvPr id="2" name="Picture 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69064" y="1227277"/>
            <a:ext cx="1866170" cy="1588039"/>
          </a:xfrm>
          <a:prstGeom prst="rect">
            <a:avLst/>
          </a:prstGeom>
        </p:spPr>
      </p:pic>
    </p:spTree>
    <p:extLst>
      <p:ext uri="{BB962C8B-B14F-4D97-AF65-F5344CB8AC3E}">
        <p14:creationId xmlns:p14="http://schemas.microsoft.com/office/powerpoint/2010/main" val="1219000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793" y="3765472"/>
            <a:ext cx="8812924" cy="1446550"/>
          </a:xfrm>
          <a:prstGeom prst="rect">
            <a:avLst/>
          </a:prstGeom>
        </p:spPr>
        <p:txBody>
          <a:bodyPr wrap="square">
            <a:spAutoFit/>
          </a:bodyPr>
          <a:lstStyle/>
          <a:p>
            <a:r>
              <a:rPr lang="en-US" sz="8800" dirty="0">
                <a:solidFill>
                  <a:schemeClr val="accent2"/>
                </a:solidFill>
                <a:latin typeface="Yanone Kaffeesatz Regular" panose="02000000000000000000" pitchFamily="2" charset="0"/>
              </a:rPr>
              <a:t>Ambient state</a:t>
            </a:r>
            <a:endParaRPr lang="de-CH" sz="1100" dirty="0"/>
          </a:p>
        </p:txBody>
      </p:sp>
    </p:spTree>
    <p:extLst>
      <p:ext uri="{BB962C8B-B14F-4D97-AF65-F5344CB8AC3E}">
        <p14:creationId xmlns:p14="http://schemas.microsoft.com/office/powerpoint/2010/main" val="1549296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489736"/>
            <a:ext cx="7306745" cy="5632311"/>
          </a:xfrm>
          <a:prstGeom prst="rect">
            <a:avLst/>
          </a:prstGeom>
        </p:spPr>
        <p:txBody>
          <a:bodyPr wrap="square">
            <a:spAutoFit/>
          </a:bodyPr>
          <a:lstStyle/>
          <a:p>
            <a:r>
              <a:rPr lang="en-US" sz="3600" dirty="0">
                <a:solidFill>
                  <a:schemeClr val="tx2"/>
                </a:solidFill>
                <a:latin typeface="Yanone Kaffeesatz Regular" panose="02000000000000000000" pitchFamily="2" charset="0"/>
              </a:rPr>
              <a:t> class </a:t>
            </a:r>
            <a:r>
              <a:rPr lang="en-US" sz="3600" dirty="0" err="1">
                <a:solidFill>
                  <a:schemeClr val="tx2"/>
                </a:solidFill>
                <a:latin typeface="Yanone Kaffeesatz Regular" panose="02000000000000000000" pitchFamily="2" charset="0"/>
              </a:rPr>
              <a:t>ClassWithAmbientState</a:t>
            </a:r>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static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a:t>
            </a:r>
            <a:r>
              <a:rPr lang="en-US" sz="3600" dirty="0" err="1">
                <a:solidFill>
                  <a:schemeClr val="tx2"/>
                </a:solidFill>
                <a:latin typeface="Yanone Kaffeesatz Regular" panose="02000000000000000000" pitchFamily="2" charset="0"/>
              </a:rPr>
              <a:t>ambientState</a:t>
            </a:r>
            <a:r>
              <a:rPr lang="en-US" sz="3600" dirty="0">
                <a:solidFill>
                  <a:schemeClr val="tx2"/>
                </a:solidFill>
                <a:latin typeface="Yanone Kaffeesatz Regular" panose="02000000000000000000" pitchFamily="2" charset="0"/>
              </a:rPr>
              <a:t> = </a:t>
            </a:r>
            <a:br>
              <a:rPr lang="en-US" sz="3600" dirty="0">
                <a:solidFill>
                  <a:schemeClr val="tx2"/>
                </a:solidFill>
                <a:latin typeface="Yanone Kaffeesatz Regular" panose="02000000000000000000" pitchFamily="2" charset="0"/>
              </a:rPr>
            </a:br>
            <a:r>
              <a:rPr lang="en-US" sz="3600" dirty="0">
                <a:solidFill>
                  <a:schemeClr val="tx2"/>
                </a:solidFill>
                <a:latin typeface="Yanone Kaffeesatz Regular" panose="02000000000000000000" pitchFamily="2" charset="0"/>
              </a:rPr>
              <a:t>         new </a:t>
            </a:r>
            <a:r>
              <a:rPr lang="en-US" sz="3600" dirty="0" err="1">
                <a:solidFill>
                  <a:schemeClr val="accent4"/>
                </a:solidFill>
                <a:latin typeface="Yanone Kaffeesatz Regular" panose="02000000000000000000" pitchFamily="2" charset="0"/>
              </a:rPr>
              <a:t>ThreadLocal</a:t>
            </a:r>
            <a:r>
              <a:rPr lang="en-US" sz="3600" dirty="0">
                <a:solidFill>
                  <a:schemeClr val="tx2"/>
                </a:solidFill>
                <a:latin typeface="Yanone Kaffeesatz Regular" panose="02000000000000000000" pitchFamily="2" charset="0"/>
              </a:rPr>
              <a:t>&lt;</a:t>
            </a:r>
            <a:r>
              <a:rPr lang="en-US" sz="3600" dirty="0" err="1">
                <a:solidFill>
                  <a:schemeClr val="tx2"/>
                </a:solidFill>
                <a:latin typeface="Yanone Kaffeesatz Regular" panose="02000000000000000000" pitchFamily="2" charset="0"/>
              </a:rPr>
              <a:t>int</a:t>
            </a:r>
            <a:r>
              <a:rPr lang="en-US" sz="3600" dirty="0">
                <a:solidFill>
                  <a:schemeClr val="tx2"/>
                </a:solidFill>
                <a:latin typeface="Yanone Kaffeesatz Regular" panose="02000000000000000000" pitchFamily="2" charset="0"/>
              </a:rPr>
              <a:t>&gt;(() =&gt; 1); </a:t>
            </a:r>
          </a:p>
          <a:p>
            <a:endParaRPr lang="en-US" sz="3600" dirty="0">
              <a:solidFill>
                <a:schemeClr val="tx2"/>
              </a:solidFill>
              <a:latin typeface="Yanone Kaffeesatz Regular" panose="02000000000000000000" pitchFamily="2" charset="0"/>
            </a:endParaRPr>
          </a:p>
          <a:p>
            <a:r>
              <a:rPr lang="en-US" sz="3600" dirty="0">
                <a:solidFill>
                  <a:schemeClr val="tx2"/>
                </a:solidFill>
                <a:latin typeface="Yanone Kaffeesatz Regular" panose="02000000000000000000" pitchFamily="2" charset="0"/>
              </a:rPr>
              <a:t>   public void Do()</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      </a:t>
            </a:r>
            <a:r>
              <a:rPr lang="en-US" sz="3600" dirty="0" err="1">
                <a:solidFill>
                  <a:schemeClr val="tx2"/>
                </a:solidFill>
                <a:latin typeface="Yanone Kaffeesatz Regular" panose="02000000000000000000" pitchFamily="2" charset="0"/>
              </a:rPr>
              <a:t>ambientState.Value</a:t>
            </a:r>
            <a:r>
              <a:rPr lang="en-US" sz="3600" dirty="0">
                <a:solidFill>
                  <a:schemeClr val="tx2"/>
                </a:solidFill>
                <a:latin typeface="Yanone Kaffeesatz Regular" panose="02000000000000000000" pitchFamily="2" charset="0"/>
              </a:rPr>
              <a:t>++;</a:t>
            </a:r>
          </a:p>
          <a:p>
            <a:r>
              <a:rPr lang="en-US" sz="3600" dirty="0">
                <a:solidFill>
                  <a:schemeClr val="tx2"/>
                </a:solidFill>
                <a:latin typeface="Yanone Kaffeesatz Regular" panose="02000000000000000000" pitchFamily="2" charset="0"/>
              </a:rPr>
              <a:t>   }</a:t>
            </a:r>
          </a:p>
          <a:p>
            <a:r>
              <a:rPr lang="en-US" sz="3600" dirty="0">
                <a:solidFill>
                  <a:schemeClr val="tx2"/>
                </a:solidFill>
                <a:latin typeface="Yanone Kaffeesatz Regular" panose="02000000000000000000" pitchFamily="2" charset="0"/>
              </a:rPr>
              <a:t>}</a:t>
            </a:r>
            <a:endParaRPr lang="de-CH" sz="3600" dirty="0">
              <a:solidFill>
                <a:schemeClr val="tx2"/>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spTree>
    <p:extLst>
      <p:ext uri="{BB962C8B-B14F-4D97-AF65-F5344CB8AC3E}">
        <p14:creationId xmlns:p14="http://schemas.microsoft.com/office/powerpoint/2010/main" val="2691228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64871" y="838788"/>
            <a:ext cx="7306745" cy="4832092"/>
          </a:xfrm>
          <a:prstGeom prst="rect">
            <a:avLst/>
          </a:prstGeom>
        </p:spPr>
        <p:txBody>
          <a:bodyPr wrap="square">
            <a:spAutoFit/>
          </a:bodyPr>
          <a:lstStyle/>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instance = new </a:t>
            </a:r>
            <a:r>
              <a:rPr lang="en-US" sz="2800" dirty="0" err="1">
                <a:solidFill>
                  <a:schemeClr val="accent3"/>
                </a:solidFill>
                <a:latin typeface="Yanone Kaffeesatz Regular" panose="02000000000000000000" pitchFamily="2" charset="0"/>
              </a:rPr>
              <a:t>ClassWithAmbientState</a:t>
            </a:r>
            <a:r>
              <a:rPr lang="en-US" sz="2800" dirty="0">
                <a:solidFill>
                  <a:schemeClr val="accent3"/>
                </a:solidFill>
                <a:latin typeface="Yanone Kaffeesatz Regular" panose="02000000000000000000" pitchFamily="2" charset="0"/>
              </a:rPr>
              <a:t>();</a:t>
            </a:r>
          </a:p>
          <a:p>
            <a:r>
              <a:rPr lang="en-US" sz="2800" dirty="0" err="1">
                <a:solidFill>
                  <a:schemeClr val="accent3"/>
                </a:solidFill>
                <a:latin typeface="Yanone Kaffeesatz Regular" panose="02000000000000000000" pitchFamily="2" charset="0"/>
              </a:rPr>
              <a:t>var</a:t>
            </a:r>
            <a:r>
              <a:rPr lang="en-US" sz="2800" dirty="0">
                <a:solidFill>
                  <a:schemeClr val="accent3"/>
                </a:solidFill>
                <a:latin typeface="Yanone Kaffeesatz Regular" panose="02000000000000000000" pitchFamily="2" charset="0"/>
              </a:rPr>
              <a:t> tasks = new Task[3];</a:t>
            </a:r>
          </a:p>
          <a:p>
            <a:r>
              <a:rPr lang="en-US" sz="2800" dirty="0">
                <a:solidFill>
                  <a:schemeClr val="accent3"/>
                </a:solidFill>
                <a:latin typeface="Yanone Kaffeesatz Regular" panose="02000000000000000000" pitchFamily="2" charset="0"/>
              </a:rPr>
              <a:t>for (</a:t>
            </a:r>
            <a:r>
              <a:rPr lang="en-US" sz="2800" dirty="0" err="1">
                <a:solidFill>
                  <a:schemeClr val="accent3"/>
                </a:solidFill>
                <a:latin typeface="Yanone Kaffeesatz Regular" panose="02000000000000000000" pitchFamily="2" charset="0"/>
              </a:rPr>
              <a:t>int</a:t>
            </a:r>
            <a:r>
              <a:rPr lang="en-US" sz="2800" dirty="0">
                <a:solidFill>
                  <a:schemeClr val="accent3"/>
                </a:solidFill>
                <a:latin typeface="Yanone Kaffeesatz Regular" panose="02000000000000000000" pitchFamily="2" charset="0"/>
              </a:rPr>
              <a:t>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 0;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&lt; 3; </a:t>
            </a:r>
            <a:r>
              <a:rPr lang="en-US" sz="2800" dirty="0" err="1">
                <a:solidFill>
                  <a:schemeClr val="accent3"/>
                </a:solidFill>
                <a:latin typeface="Yanone Kaffeesatz Regular" panose="02000000000000000000" pitchFamily="2" charset="0"/>
              </a:rPr>
              <a:t>i</a:t>
            </a:r>
            <a:r>
              <a:rPr lang="en-US" sz="2800" dirty="0">
                <a:solidFill>
                  <a:schemeClr val="accent3"/>
                </a:solidFill>
                <a:latin typeface="Yanone Kaffeesatz Regular" panose="02000000000000000000" pitchFamily="2" charset="0"/>
              </a:rPr>
              <a:t>++) {</a:t>
            </a:r>
          </a:p>
          <a:p>
            <a:r>
              <a:rPr lang="en-US" sz="2800" dirty="0">
                <a:solidFill>
                  <a:schemeClr val="tx2"/>
                </a:solidFill>
                <a:latin typeface="Yanone Kaffeesatz Regular" panose="02000000000000000000" pitchFamily="2" charset="0"/>
              </a:rPr>
              <a:t>   tasks[</a:t>
            </a:r>
            <a:r>
              <a:rPr lang="en-US" sz="2800" dirty="0" err="1">
                <a:solidFill>
                  <a:schemeClr val="tx2"/>
                </a:solidFill>
                <a:latin typeface="Yanone Kaffeesatz Regular" panose="02000000000000000000" pitchFamily="2" charset="0"/>
              </a:rPr>
              <a:t>i</a:t>
            </a:r>
            <a:r>
              <a:rPr lang="en-US" sz="2800" dirty="0">
                <a:solidFill>
                  <a:schemeClr val="tx2"/>
                </a:solidFill>
                <a:latin typeface="Yanone Kaffeesatz Regular" panose="02000000000000000000" pitchFamily="2" charset="0"/>
              </a:rPr>
              <a:t>] = </a:t>
            </a:r>
            <a:r>
              <a:rPr lang="en-US" sz="2800" dirty="0" err="1">
                <a:solidFill>
                  <a:schemeClr val="tx2"/>
                </a:solidFill>
                <a:latin typeface="Yanone Kaffeesatz Regular" panose="02000000000000000000" pitchFamily="2" charset="0"/>
              </a:rPr>
              <a:t>Task.Run</a:t>
            </a:r>
            <a:r>
              <a:rPr lang="en-US" sz="2800" dirty="0">
                <a:solidFill>
                  <a:schemeClr val="tx2"/>
                </a:solidFill>
                <a:latin typeface="Yanone Kaffeesatz Regular" panose="02000000000000000000" pitchFamily="2" charset="0"/>
              </a:rPr>
              <a:t>(() =&gt; {</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r>
              <a:rPr lang="en-US" sz="2800" dirty="0" err="1">
                <a:solidFill>
                  <a:schemeClr val="tx2"/>
                </a:solidFill>
                <a:latin typeface="Yanone Kaffeesatz Regular" panose="02000000000000000000" pitchFamily="2" charset="0"/>
              </a:rPr>
              <a:t>Thread.Sleep</a:t>
            </a:r>
            <a:r>
              <a:rPr lang="en-US" sz="2800" dirty="0">
                <a:solidFill>
                  <a:schemeClr val="tx2"/>
                </a:solidFill>
                <a:latin typeface="Yanone Kaffeesatz Regular" panose="02000000000000000000" pitchFamily="2" charset="0"/>
              </a:rPr>
              <a:t>(200);</a:t>
            </a:r>
          </a:p>
          <a:p>
            <a:r>
              <a:rPr lang="en-US" sz="2800" dirty="0">
                <a:solidFill>
                  <a:schemeClr val="tx2"/>
                </a:solidFill>
                <a:latin typeface="Yanone Kaffeesatz Regular" panose="02000000000000000000" pitchFamily="2" charset="0"/>
              </a:rPr>
              <a:t>      </a:t>
            </a:r>
            <a:r>
              <a:rPr lang="en-US" sz="2800" dirty="0" err="1">
                <a:solidFill>
                  <a:schemeClr val="accent4"/>
                </a:solidFill>
                <a:latin typeface="Yanone Kaffeesatz Regular" panose="02000000000000000000" pitchFamily="2" charset="0"/>
              </a:rPr>
              <a:t>instance.Do</a:t>
            </a:r>
            <a:r>
              <a:rPr lang="en-US" sz="2800" dirty="0">
                <a:solidFill>
                  <a:schemeClr val="tx2"/>
                </a:solidFill>
                <a:latin typeface="Yanone Kaffeesatz Regular" panose="02000000000000000000" pitchFamily="2" charset="0"/>
              </a:rPr>
              <a:t>();</a:t>
            </a:r>
          </a:p>
          <a:p>
            <a:r>
              <a:rPr lang="en-US" sz="2800" dirty="0">
                <a:solidFill>
                  <a:schemeClr val="tx2"/>
                </a:solidFill>
                <a:latin typeface="Yanone Kaffeesatz Regular" panose="02000000000000000000" pitchFamily="2" charset="0"/>
              </a:rPr>
              <a:t>   });</a:t>
            </a:r>
          </a:p>
          <a:p>
            <a:r>
              <a:rPr lang="en-US" sz="2800" dirty="0">
                <a:solidFill>
                  <a:schemeClr val="accent3"/>
                </a:solidFill>
                <a:latin typeface="Yanone Kaffeesatz Regular" panose="02000000000000000000" pitchFamily="2" charset="0"/>
              </a:rPr>
              <a:t>}</a:t>
            </a:r>
          </a:p>
          <a:p>
            <a:endParaRPr lang="en-US" sz="2800" dirty="0">
              <a:solidFill>
                <a:schemeClr val="accent3"/>
              </a:solidFill>
              <a:latin typeface="Yanone Kaffeesatz Regular" panose="02000000000000000000" pitchFamily="2" charset="0"/>
            </a:endParaRPr>
          </a:p>
          <a:p>
            <a:r>
              <a:rPr lang="en-US" sz="2800" dirty="0">
                <a:solidFill>
                  <a:schemeClr val="accent3"/>
                </a:solidFill>
                <a:latin typeface="Yanone Kaffeesatz Regular" panose="02000000000000000000" pitchFamily="2" charset="0"/>
              </a:rPr>
              <a:t>await </a:t>
            </a:r>
            <a:r>
              <a:rPr lang="en-US" sz="2800" dirty="0" err="1">
                <a:solidFill>
                  <a:schemeClr val="accent3"/>
                </a:solidFill>
                <a:latin typeface="Yanone Kaffeesatz Regular" panose="02000000000000000000" pitchFamily="2" charset="0"/>
              </a:rPr>
              <a:t>Task.WhenAll</a:t>
            </a:r>
            <a:r>
              <a:rPr lang="en-US" sz="2800" dirty="0">
                <a:solidFill>
                  <a:schemeClr val="accent3"/>
                </a:solidFill>
                <a:latin typeface="Yanone Kaffeesatz Regular" panose="02000000000000000000" pitchFamily="2" charset="0"/>
              </a:rPr>
              <a:t>(tasks);</a:t>
            </a:r>
            <a:endParaRPr lang="de-CH" sz="2800" dirty="0">
              <a:solidFill>
                <a:schemeClr val="accent3"/>
              </a:solidFill>
              <a:latin typeface="Yanone Kaffeesatz Regular" panose="02000000000000000000" pitchFamily="2" charset="0"/>
            </a:endParaRPr>
          </a:p>
        </p:txBody>
      </p:sp>
      <p:sp>
        <p:nvSpPr>
          <p:cNvPr id="11" name="Rectangle 10"/>
          <p:cNvSpPr/>
          <p:nvPr/>
        </p:nvSpPr>
        <p:spPr>
          <a:xfrm>
            <a:off x="1615830" y="489736"/>
            <a:ext cx="2436886" cy="707886"/>
          </a:xfrm>
          <a:prstGeom prst="rect">
            <a:avLst/>
          </a:prstGeom>
        </p:spPr>
        <p:txBody>
          <a:bodyPr wrap="none">
            <a:spAutoFit/>
          </a:bodyPr>
          <a:lstStyle/>
          <a:p>
            <a:pPr algn="ctr"/>
            <a:r>
              <a:rPr lang="en-US" sz="4000" dirty="0">
                <a:solidFill>
                  <a:schemeClr val="accent3"/>
                </a:solidFill>
                <a:latin typeface="Yanone Kaffeesatz Regular" panose="02000000000000000000" pitchFamily="2" charset="0"/>
              </a:rPr>
              <a:t>Ambient state</a:t>
            </a:r>
          </a:p>
        </p:txBody>
      </p:sp>
      <p:grpSp>
        <p:nvGrpSpPr>
          <p:cNvPr id="12" name="Group 11"/>
          <p:cNvGrpSpPr/>
          <p:nvPr/>
        </p:nvGrpSpPr>
        <p:grpSpPr>
          <a:xfrm>
            <a:off x="-283221" y="2473176"/>
            <a:ext cx="3781261" cy="3858842"/>
            <a:chOff x="145657" y="0"/>
            <a:chExt cx="6858000" cy="6858000"/>
          </a:xfrm>
        </p:grpSpPr>
        <p:pic>
          <p:nvPicPr>
            <p:cNvPr id="13" name="Picture 1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5657" y="0"/>
              <a:ext cx="6858000" cy="6858000"/>
            </a:xfrm>
            <a:prstGeom prst="rect">
              <a:avLst/>
            </a:prstGeom>
          </p:spPr>
        </p:pic>
        <p:sp>
          <p:nvSpPr>
            <p:cNvPr id="14" name="Rectangle 13"/>
            <p:cNvSpPr/>
            <p:nvPr/>
          </p:nvSpPr>
          <p:spPr>
            <a:xfrm>
              <a:off x="3475633" y="178989"/>
              <a:ext cx="2181083" cy="1805054"/>
            </a:xfrm>
            <a:prstGeom prst="rect">
              <a:avLst/>
            </a:prstGeom>
          </p:spPr>
          <p:txBody>
            <a:bodyPr wrap="none">
              <a:spAutoFit/>
            </a:bodyPr>
            <a:lstStyle/>
            <a:p>
              <a:r>
                <a:rPr lang="en-US" sz="3600" dirty="0">
                  <a:solidFill>
                    <a:schemeClr val="accent2"/>
                  </a:solidFill>
                  <a:latin typeface="Yanone Kaffeesatz Regular" panose="02000000000000000000" pitchFamily="2" charset="0"/>
                </a:rPr>
                <a:t>watch</a:t>
              </a:r>
              <a:r>
                <a:rPr lang="en-US" sz="6000" dirty="0">
                  <a:solidFill>
                    <a:schemeClr val="accent2"/>
                  </a:solidFill>
                  <a:latin typeface="Yanone Kaffeesatz Regular" panose="02000000000000000000" pitchFamily="2" charset="0"/>
                </a:rPr>
                <a:t>!</a:t>
              </a:r>
              <a:endParaRPr lang="de-CH" sz="600" dirty="0"/>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8552523" y="2573889"/>
            <a:ext cx="3912058" cy="1752602"/>
          </a:xfrm>
          <a:prstGeom prst="rect">
            <a:avLst/>
          </a:prstGeom>
        </p:spPr>
      </p:pic>
    </p:spTree>
    <p:extLst>
      <p:ext uri="{BB962C8B-B14F-4D97-AF65-F5344CB8AC3E}">
        <p14:creationId xmlns:p14="http://schemas.microsoft.com/office/powerpoint/2010/main" val="365540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483914" y="582878"/>
            <a:ext cx="3846145" cy="3846145"/>
          </a:xfrm>
          <a:prstGeom prst="rect">
            <a:avLst/>
          </a:prstGeom>
        </p:spPr>
      </p:pic>
      <p:sp>
        <p:nvSpPr>
          <p:cNvPr id="7" name="Rectangle 6"/>
          <p:cNvSpPr/>
          <p:nvPr/>
        </p:nvSpPr>
        <p:spPr>
          <a:xfrm>
            <a:off x="5073728" y="2327535"/>
            <a:ext cx="6636753" cy="1569660"/>
          </a:xfrm>
          <a:prstGeom prst="rect">
            <a:avLst/>
          </a:prstGeom>
        </p:spPr>
        <p:txBody>
          <a:bodyPr wrap="none">
            <a:spAutoFit/>
          </a:bodyPr>
          <a:lstStyle/>
          <a:p>
            <a:r>
              <a:rPr lang="en-US" sz="4800" dirty="0">
                <a:solidFill>
                  <a:schemeClr val="tx2"/>
                </a:solidFill>
                <a:latin typeface="Yanone Kaffeesatz Regular" panose="02000000000000000000" pitchFamily="2" charset="0"/>
              </a:rPr>
              <a:t>Older constructs </a:t>
            </a:r>
            <a:r>
              <a:rPr lang="en-US" sz="4800" dirty="0">
                <a:solidFill>
                  <a:schemeClr val="accent4"/>
                </a:solidFill>
                <a:latin typeface="Yanone Kaffeesatz Regular" panose="02000000000000000000" pitchFamily="2" charset="0"/>
              </a:rPr>
              <a:t>bound to threads</a:t>
            </a:r>
          </a:p>
          <a:p>
            <a:r>
              <a:rPr lang="en-US" sz="4800" dirty="0">
                <a:solidFill>
                  <a:schemeClr val="tx2"/>
                </a:solidFill>
                <a:latin typeface="Yanone Kaffeesatz Regular" panose="02000000000000000000" pitchFamily="2" charset="0"/>
              </a:rPr>
              <a:t>fall apart in the </a:t>
            </a:r>
            <a:r>
              <a:rPr lang="en-US" sz="4800" dirty="0" err="1">
                <a:solidFill>
                  <a:schemeClr val="tx2"/>
                </a:solidFill>
                <a:latin typeface="Yanone Kaffeesatz Regular" panose="02000000000000000000" pitchFamily="2" charset="0"/>
              </a:rPr>
              <a:t>async</a:t>
            </a:r>
            <a:r>
              <a:rPr lang="en-US" sz="4800" dirty="0">
                <a:solidFill>
                  <a:schemeClr val="tx2"/>
                </a:solidFill>
                <a:latin typeface="Yanone Kaffeesatz Regular" panose="02000000000000000000" pitchFamily="2" charset="0"/>
              </a:rPr>
              <a:t>/await world</a:t>
            </a:r>
            <a:endParaRPr lang="de-CH" sz="800" dirty="0">
              <a:solidFill>
                <a:schemeClr val="tx2"/>
              </a:solidFill>
            </a:endParaRPr>
          </a:p>
        </p:txBody>
      </p:sp>
      <p:sp>
        <p:nvSpPr>
          <p:cNvPr id="9" name="Rectangle 8"/>
          <p:cNvSpPr/>
          <p:nvPr/>
        </p:nvSpPr>
        <p:spPr>
          <a:xfrm>
            <a:off x="3051680" y="4287370"/>
            <a:ext cx="2917786" cy="1107996"/>
          </a:xfrm>
          <a:prstGeom prst="rect">
            <a:avLst/>
          </a:prstGeom>
        </p:spPr>
        <p:txBody>
          <a:bodyPr wrap="none">
            <a:spAutoFit/>
          </a:bodyPr>
          <a:lstStyle/>
          <a:p>
            <a:r>
              <a:rPr lang="en-US" sz="6600" dirty="0">
                <a:solidFill>
                  <a:schemeClr val="accent2"/>
                </a:solidFill>
                <a:latin typeface="Yanone Kaffeesatz Regular" panose="02000000000000000000" pitchFamily="2" charset="0"/>
              </a:rPr>
              <a:t>Remember</a:t>
            </a:r>
            <a:endParaRPr lang="de-CH" dirty="0"/>
          </a:p>
        </p:txBody>
      </p:sp>
    </p:spTree>
    <p:extLst>
      <p:ext uri="{BB962C8B-B14F-4D97-AF65-F5344CB8AC3E}">
        <p14:creationId xmlns:p14="http://schemas.microsoft.com/office/powerpoint/2010/main" val="310398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29605" y="606972"/>
            <a:ext cx="2743200" cy="3972910"/>
          </a:xfrm>
          <a:prstGeom prst="roundRect">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4800" dirty="0">
                <a:latin typeface="Yanone Kaffeesatz Regular" panose="02000000000000000000" pitchFamily="2" charset="0"/>
              </a:rPr>
              <a:t>Worker </a:t>
            </a:r>
            <a:r>
              <a:rPr lang="de-CH" sz="4800" dirty="0" err="1">
                <a:latin typeface="Yanone Kaffeesatz Regular" panose="02000000000000000000" pitchFamily="2" charset="0"/>
              </a:rPr>
              <a:t>pool</a:t>
            </a:r>
            <a:endParaRPr lang="de-CH" sz="4800" dirty="0">
              <a:latin typeface="Yanone Kaffeesatz Regular" panose="02000000000000000000" pitchFamily="2"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96509" y="5003809"/>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29412" y="5098277"/>
            <a:ext cx="1493366" cy="1154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62315" y="5192745"/>
            <a:ext cx="1493366" cy="1154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030" y="1685486"/>
            <a:ext cx="2686954" cy="2246769"/>
          </a:xfrm>
          <a:prstGeom prst="rect">
            <a:avLst/>
          </a:prstGeom>
        </p:spPr>
        <p:txBody>
          <a:bodyPr wrap="none">
            <a:spAutoFit/>
          </a:bodyPr>
          <a:lstStyle/>
          <a:p>
            <a:r>
              <a:rPr lang="en-US" sz="2800" dirty="0" err="1">
                <a:solidFill>
                  <a:schemeClr val="accent4"/>
                </a:solidFill>
                <a:latin typeface="Yanone Kaffeesatz Regular" panose="02000000000000000000" pitchFamily="2" charset="0"/>
              </a:rPr>
              <a:t>Task.Run</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Task.Factory.StartNew</a:t>
            </a:r>
            <a:endParaRPr lang="en-US" sz="2800" dirty="0">
              <a:solidFill>
                <a:schemeClr val="accent4"/>
              </a:solidFill>
              <a:latin typeface="Yanone Kaffeesatz Regular" panose="02000000000000000000" pitchFamily="2" charset="0"/>
            </a:endParaRPr>
          </a:p>
          <a:p>
            <a:r>
              <a:rPr lang="de-CH" sz="2800" dirty="0" err="1">
                <a:solidFill>
                  <a:schemeClr val="accent4"/>
                </a:solidFill>
                <a:latin typeface="Yanone Kaffeesatz Regular" panose="02000000000000000000" pitchFamily="2" charset="0"/>
              </a:rPr>
              <a:t>Parallel.Invoke</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a:t>
            </a:r>
            <a:endParaRPr lang="en-US" sz="2800" dirty="0">
              <a:solidFill>
                <a:schemeClr val="accent4"/>
              </a:solidFill>
              <a:latin typeface="Yanone Kaffeesatz Regular" panose="02000000000000000000" pitchFamily="2" charset="0"/>
            </a:endParaRPr>
          </a:p>
          <a:p>
            <a:r>
              <a:rPr lang="en-US" sz="2800" dirty="0" err="1">
                <a:solidFill>
                  <a:schemeClr val="accent4"/>
                </a:solidFill>
                <a:latin typeface="Yanone Kaffeesatz Regular" panose="02000000000000000000" pitchFamily="2" charset="0"/>
              </a:rPr>
              <a:t>Parallel.ForEach</a:t>
            </a:r>
            <a:endParaRPr lang="en-US" sz="2800" dirty="0">
              <a:solidFill>
                <a:schemeClr val="accent4"/>
              </a:solidFill>
              <a:latin typeface="Yanone Kaffeesatz Regular" panose="02000000000000000000" pitchFamily="2" charset="0"/>
            </a:endParaRPr>
          </a:p>
        </p:txBody>
      </p:sp>
      <p:sp>
        <p:nvSpPr>
          <p:cNvPr id="11" name="Rectangle: Rounded Corners 10"/>
          <p:cNvSpPr/>
          <p:nvPr/>
        </p:nvSpPr>
        <p:spPr>
          <a:xfrm>
            <a:off x="2779984" y="452387"/>
            <a:ext cx="6238888" cy="430249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693712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66418" y="735955"/>
            <a:ext cx="9459165" cy="5386090"/>
            <a:chOff x="710011" y="1050953"/>
            <a:chExt cx="9459165" cy="5386090"/>
          </a:xfrm>
        </p:grpSpPr>
        <p:sp>
          <p:nvSpPr>
            <p:cNvPr id="2" name="Rectangle 1"/>
            <p:cNvSpPr/>
            <p:nvPr/>
          </p:nvSpPr>
          <p:spPr>
            <a:xfrm>
              <a:off x="3575704" y="1050953"/>
              <a:ext cx="6593472" cy="5386090"/>
            </a:xfrm>
            <a:prstGeom prst="rect">
              <a:avLst/>
            </a:prstGeom>
          </p:spPr>
          <p:txBody>
            <a:bodyPr wrap="none">
              <a:spAutoFit/>
            </a:bodyPr>
            <a:lstStyle/>
            <a:p>
              <a:r>
                <a:rPr lang="en-US" sz="34400" dirty="0">
                  <a:solidFill>
                    <a:schemeClr val="accent2"/>
                  </a:solidFill>
                  <a:latin typeface="Yanone Kaffeesatz Regular" panose="02000000000000000000" pitchFamily="2" charset="0"/>
                </a:rPr>
                <a:t>Task</a:t>
              </a:r>
              <a:endParaRPr lang="de-CH" sz="2400" dirty="0"/>
            </a:p>
          </p:txBody>
        </p:sp>
        <p:sp>
          <p:nvSpPr>
            <p:cNvPr id="4" name="Rectangle 3"/>
            <p:cNvSpPr/>
            <p:nvPr/>
          </p:nvSpPr>
          <p:spPr>
            <a:xfrm>
              <a:off x="1040633" y="1987168"/>
              <a:ext cx="2204450" cy="646331"/>
            </a:xfrm>
            <a:prstGeom prst="rect">
              <a:avLst/>
            </a:prstGeom>
          </p:spPr>
          <p:txBody>
            <a:bodyPr wrap="none">
              <a:spAutoFit/>
            </a:bodyPr>
            <a:lstStyle/>
            <a:p>
              <a:r>
                <a:rPr lang="en-US" sz="3600" dirty="0">
                  <a:solidFill>
                    <a:schemeClr val="accent3"/>
                  </a:solidFill>
                  <a:latin typeface="Yanone Kaffeesatz Regular" panose="02000000000000000000" pitchFamily="2" charset="0"/>
                </a:rPr>
                <a:t>Forget thread!</a:t>
              </a:r>
            </a:p>
          </p:txBody>
        </p:sp>
        <p:sp>
          <p:nvSpPr>
            <p:cNvPr id="5" name="Rectangle 4"/>
            <p:cNvSpPr/>
            <p:nvPr/>
          </p:nvSpPr>
          <p:spPr>
            <a:xfrm>
              <a:off x="710011" y="2538448"/>
              <a:ext cx="3033203" cy="2215991"/>
            </a:xfrm>
            <a:prstGeom prst="rect">
              <a:avLst/>
            </a:prstGeom>
          </p:spPr>
          <p:txBody>
            <a:bodyPr wrap="none">
              <a:spAutoFit/>
            </a:bodyPr>
            <a:lstStyle/>
            <a:p>
              <a:r>
                <a:rPr lang="en-US" sz="13800" dirty="0">
                  <a:solidFill>
                    <a:schemeClr val="tx2"/>
                  </a:solidFill>
                  <a:latin typeface="Yanone Kaffeesatz Regular" panose="02000000000000000000" pitchFamily="2" charset="0"/>
                </a:rPr>
                <a:t>think</a:t>
              </a:r>
              <a:endParaRPr lang="de-CH" sz="1600" dirty="0">
                <a:solidFill>
                  <a:schemeClr val="tx2"/>
                </a:solidFill>
              </a:endParaRPr>
            </a:p>
          </p:txBody>
        </p:sp>
      </p:grpSp>
    </p:spTree>
    <p:extLst>
      <p:ext uri="{BB962C8B-B14F-4D97-AF65-F5344CB8AC3E}">
        <p14:creationId xmlns:p14="http://schemas.microsoft.com/office/powerpoint/2010/main" val="3129033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
        <p:nvSpPr>
          <p:cNvPr id="3" name="Rectangle 2">
            <a:extLst>
              <a:ext uri="{FF2B5EF4-FFF2-40B4-BE49-F238E27FC236}">
                <a16:creationId xmlns:a16="http://schemas.microsoft.com/office/drawing/2014/main" id="{E98F650E-9FEE-4CC7-81F5-A9EF8680AA69}"/>
              </a:ext>
            </a:extLst>
          </p:cNvPr>
          <p:cNvSpPr/>
          <p:nvPr/>
        </p:nvSpPr>
        <p:spPr>
          <a:xfrm>
            <a:off x="4713984" y="4585337"/>
            <a:ext cx="3009078" cy="1384995"/>
          </a:xfrm>
          <a:prstGeom prst="rect">
            <a:avLst/>
          </a:prstGeom>
        </p:spPr>
        <p:txBody>
          <a:bodyPr wrap="square">
            <a:spAutoFit/>
          </a:bodyPr>
          <a:lstStyle/>
          <a:p>
            <a:pPr lvl="0"/>
            <a:r>
              <a:rPr lang="en-US" sz="2800" dirty="0" err="1">
                <a:solidFill>
                  <a:schemeClr val="accent4"/>
                </a:solidFill>
                <a:latin typeface="Yanone Kaffeesatz Regular" panose="02000000000000000000" pitchFamily="2" charset="0"/>
              </a:rPr>
              <a:t>DangerZone</a:t>
            </a:r>
            <a:endParaRPr lang="en-US" sz="2800" dirty="0">
              <a:solidFill>
                <a:schemeClr val="accent4"/>
              </a:solidFill>
              <a:latin typeface="Yanone Kaffeesatz Regular" panose="02000000000000000000" pitchFamily="2" charset="0"/>
            </a:endParaRPr>
          </a:p>
          <a:p>
            <a:pPr lvl="0"/>
            <a:r>
              <a:rPr lang="en-US" sz="2800" dirty="0">
                <a:solidFill>
                  <a:schemeClr val="accent4"/>
                </a:solidFill>
                <a:latin typeface="Yanone Kaffeesatz Regular" panose="02000000000000000000" pitchFamily="2" charset="0"/>
              </a:rPr>
              <a:t>All the other exercises until Concurrency Limit ;)</a:t>
            </a:r>
          </a:p>
        </p:txBody>
      </p:sp>
    </p:spTree>
    <p:extLst>
      <p:ext uri="{BB962C8B-B14F-4D97-AF65-F5344CB8AC3E}">
        <p14:creationId xmlns:p14="http://schemas.microsoft.com/office/powerpoint/2010/main" val="1867293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355658" y="1818135"/>
          <a:ext cx="5740400" cy="3929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68645" y="3076414"/>
            <a:ext cx="3280895" cy="1413270"/>
            <a:chOff x="-30686" y="2481003"/>
            <a:chExt cx="4302923" cy="2008681"/>
          </a:xfrm>
        </p:grpSpPr>
        <p:pic>
          <p:nvPicPr>
            <p:cNvPr id="6" name="Picture 2" descr="http://icons.iconarchive.com/icons/icojam/blue-bits/256/databas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89457" y="2260860"/>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icons.iconarchive.com/icons/icojam/blue-bits/256/databas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2043415" y="2260861"/>
              <a:ext cx="2008680" cy="2448965"/>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4" descr="http://icons.iconarchive.com/icons/icojam/blue-bits/256/mail-icon.png"/>
          <p:cNvPicPr>
            <a:picLocks noChangeAspect="1" noChangeArrowheads="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488669" y="3296254"/>
            <a:ext cx="973584" cy="9735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83260" y="3182882"/>
            <a:ext cx="2166529" cy="1200329"/>
          </a:xfrm>
          <a:prstGeom prst="rect">
            <a:avLst/>
          </a:prstGeom>
          <a:noFill/>
        </p:spPr>
        <p:txBody>
          <a:bodyPr wrap="square" rtlCol="0">
            <a:spAutoFit/>
          </a:bodyPr>
          <a:lstStyle/>
          <a:p>
            <a:r>
              <a:rPr lang="en-US" sz="3600" dirty="0">
                <a:solidFill>
                  <a:schemeClr val="tx2"/>
                </a:solidFill>
                <a:latin typeface="Yanone Kaffeesatz Regular" panose="02000000000000000000" pitchFamily="2" charset="0"/>
              </a:rPr>
              <a:t>Message Pump</a:t>
            </a:r>
            <a:endParaRPr lang="de-CH" sz="3600" dirty="0">
              <a:solidFill>
                <a:schemeClr val="tx2"/>
              </a:solidFill>
              <a:latin typeface="Yanone Kaffeesatz Regular" panose="02000000000000000000" pitchFamily="2" charset="0"/>
            </a:endParaRPr>
          </a:p>
        </p:txBody>
      </p:sp>
      <p:sp>
        <p:nvSpPr>
          <p:cNvPr id="12" name="TextBox 11"/>
          <p:cNvSpPr txBox="1"/>
          <p:nvPr/>
        </p:nvSpPr>
        <p:spPr>
          <a:xfrm>
            <a:off x="671342" y="4489678"/>
            <a:ext cx="1753228" cy="707886"/>
          </a:xfrm>
          <a:prstGeom prst="rect">
            <a:avLst/>
          </a:prstGeom>
          <a:noFill/>
        </p:spPr>
        <p:txBody>
          <a:bodyPr wrap="square" rtlCol="0">
            <a:spAutoFit/>
          </a:bodyPr>
          <a:lstStyle/>
          <a:p>
            <a:r>
              <a:rPr lang="en-US" sz="4000" dirty="0">
                <a:solidFill>
                  <a:schemeClr val="tx2"/>
                </a:solidFill>
                <a:latin typeface="Yanone Kaffeesatz Regular" panose="02000000000000000000" pitchFamily="2" charset="0"/>
              </a:rPr>
              <a:t>Queue</a:t>
            </a:r>
            <a:endParaRPr lang="de-CH" sz="4400" dirty="0">
              <a:solidFill>
                <a:schemeClr val="tx2"/>
              </a:solidFill>
              <a:latin typeface="Yanone Kaffeesatz Regular" panose="02000000000000000000" pitchFamily="2" charset="0"/>
            </a:endParaRPr>
          </a:p>
        </p:txBody>
      </p:sp>
      <p:grpSp>
        <p:nvGrpSpPr>
          <p:cNvPr id="14" name="Group 13"/>
          <p:cNvGrpSpPr/>
          <p:nvPr/>
        </p:nvGrpSpPr>
        <p:grpSpPr>
          <a:xfrm>
            <a:off x="5230677" y="3051914"/>
            <a:ext cx="6777189" cy="2875538"/>
            <a:chOff x="1652067" y="1709696"/>
            <a:chExt cx="10064802" cy="2939145"/>
          </a:xfrm>
        </p:grpSpPr>
        <p:grpSp>
          <p:nvGrpSpPr>
            <p:cNvPr id="15" name="Group 14"/>
            <p:cNvGrpSpPr/>
            <p:nvPr/>
          </p:nvGrpSpPr>
          <p:grpSpPr>
            <a:xfrm>
              <a:off x="2712462" y="2442242"/>
              <a:ext cx="6866965" cy="2206599"/>
              <a:chOff x="1921007" y="1389529"/>
              <a:chExt cx="6866965" cy="2206599"/>
            </a:xfrm>
          </p:grpSpPr>
          <p:sp>
            <p:nvSpPr>
              <p:cNvPr id="22" name="Rectangle 21"/>
              <p:cNvSpPr/>
              <p:nvPr/>
            </p:nvSpPr>
            <p:spPr>
              <a:xfrm>
                <a:off x="1921007" y="2681728"/>
                <a:ext cx="2013217"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latin typeface="Yanone Kaffeesatz Regular" panose="02000000000000000000" pitchFamily="2" charset="0"/>
                  </a:rPr>
                  <a:t>RetryOnFailure</a:t>
                </a:r>
              </a:p>
            </p:txBody>
          </p:sp>
          <p:sp>
            <p:nvSpPr>
              <p:cNvPr id="23" name="Rectangle 22"/>
              <p:cNvSpPr/>
              <p:nvPr/>
            </p:nvSpPr>
            <p:spPr>
              <a:xfrm>
                <a:off x="3571794" y="1389529"/>
                <a:ext cx="2013217"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latin typeface="Yanone Kaffeesatz Regular" panose="02000000000000000000" pitchFamily="2" charset="0"/>
                  </a:rPr>
                  <a:t>PickMessageFrom</a:t>
                </a:r>
                <a:br>
                  <a:rPr lang="de-CH" sz="1600" dirty="0">
                    <a:latin typeface="Yanone Kaffeesatz Regular" panose="02000000000000000000" pitchFamily="2" charset="0"/>
                  </a:rPr>
                </a:br>
                <a:r>
                  <a:rPr lang="de-CH" sz="1600" dirty="0">
                    <a:latin typeface="Yanone Kaffeesatz Regular" panose="02000000000000000000" pitchFamily="2" charset="0"/>
                  </a:rPr>
                  <a:t>Transport</a:t>
                </a:r>
              </a:p>
            </p:txBody>
          </p:sp>
          <p:sp>
            <p:nvSpPr>
              <p:cNvPr id="24" name="Rectangle 23"/>
              <p:cNvSpPr/>
              <p:nvPr/>
            </p:nvSpPr>
            <p:spPr>
              <a:xfrm>
                <a:off x="5116284" y="2681728"/>
                <a:ext cx="2013217"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latin typeface="Yanone Kaffeesatz Regular" panose="02000000000000000000" pitchFamily="2" charset="0"/>
                  </a:rPr>
                  <a:t>Deserialize</a:t>
                </a:r>
                <a:br>
                  <a:rPr lang="de-CH" sz="1600" dirty="0">
                    <a:latin typeface="Yanone Kaffeesatz Regular" panose="02000000000000000000" pitchFamily="2" charset="0"/>
                  </a:rPr>
                </a:br>
                <a:r>
                  <a:rPr lang="de-CH" sz="1600" dirty="0">
                    <a:latin typeface="Yanone Kaffeesatz Regular" panose="02000000000000000000" pitchFamily="2" charset="0"/>
                  </a:rPr>
                  <a:t>Message</a:t>
                </a:r>
                <a:endParaRPr lang="de-CH" dirty="0">
                  <a:latin typeface="Yanone Kaffeesatz Regular" panose="02000000000000000000" pitchFamily="2" charset="0"/>
                </a:endParaRPr>
              </a:p>
            </p:txBody>
          </p:sp>
          <p:sp>
            <p:nvSpPr>
              <p:cNvPr id="25" name="Rectangle 24"/>
              <p:cNvSpPr/>
              <p:nvPr/>
            </p:nvSpPr>
            <p:spPr>
              <a:xfrm>
                <a:off x="6774755" y="1389529"/>
                <a:ext cx="2013217"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latin typeface="Yanone Kaffeesatz Regular" panose="02000000000000000000" pitchFamily="2" charset="0"/>
                  </a:rPr>
                  <a:t>DetermineCodeTo</a:t>
                </a:r>
                <a:br>
                  <a:rPr lang="de-CH" sz="1600" dirty="0">
                    <a:latin typeface="Yanone Kaffeesatz Regular" panose="02000000000000000000" pitchFamily="2" charset="0"/>
                  </a:rPr>
                </a:br>
                <a:r>
                  <a:rPr lang="de-CH" sz="1600" dirty="0">
                    <a:latin typeface="Yanone Kaffeesatz Regular" panose="02000000000000000000" pitchFamily="2" charset="0"/>
                  </a:rPr>
                  <a:t>Execute</a:t>
                </a:r>
              </a:p>
            </p:txBody>
          </p:sp>
        </p:grpSp>
        <p:cxnSp>
          <p:nvCxnSpPr>
            <p:cNvPr id="16" name="Straight Connector 15"/>
            <p:cNvCxnSpPr/>
            <p:nvPr/>
          </p:nvCxnSpPr>
          <p:spPr>
            <a:xfrm>
              <a:off x="1652067" y="2166897"/>
              <a:ext cx="918242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22" idx="0"/>
            </p:cNvCxnSpPr>
            <p:nvPr/>
          </p:nvCxnSpPr>
          <p:spPr>
            <a:xfrm>
              <a:off x="3711386" y="2166896"/>
              <a:ext cx="7685" cy="156754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14347" y="2166896"/>
              <a:ext cx="0" cy="1567544"/>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25" idx="0"/>
            </p:cNvCxnSpPr>
            <p:nvPr/>
          </p:nvCxnSpPr>
          <p:spPr>
            <a:xfrm>
              <a:off x="8572818" y="2166897"/>
              <a:ext cx="1" cy="27534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69856" y="2166896"/>
              <a:ext cx="1" cy="27534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703652" y="1709696"/>
              <a:ext cx="2013217" cy="9144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dirty="0">
                  <a:latin typeface="Yanone Kaffeesatz Regular" panose="02000000000000000000" pitchFamily="2" charset="0"/>
                </a:rPr>
                <a:t>Your Code</a:t>
              </a:r>
            </a:p>
          </p:txBody>
        </p:sp>
      </p:grpSp>
    </p:spTree>
    <p:extLst>
      <p:ext uri="{BB962C8B-B14F-4D97-AF65-F5344CB8AC3E}">
        <p14:creationId xmlns:p14="http://schemas.microsoft.com/office/powerpoint/2010/main" val="533046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
        <p:nvSpPr>
          <p:cNvPr id="3" name="Rectangle 2">
            <a:extLst>
              <a:ext uri="{FF2B5EF4-FFF2-40B4-BE49-F238E27FC236}">
                <a16:creationId xmlns:a16="http://schemas.microsoft.com/office/drawing/2014/main" id="{E98F650E-9FEE-4CC7-81F5-A9EF8680AA69}"/>
              </a:ext>
            </a:extLst>
          </p:cNvPr>
          <p:cNvSpPr/>
          <p:nvPr/>
        </p:nvSpPr>
        <p:spPr>
          <a:xfrm>
            <a:off x="5305220" y="4585337"/>
            <a:ext cx="1581561" cy="523220"/>
          </a:xfrm>
          <a:prstGeom prst="rect">
            <a:avLst/>
          </a:prstGeom>
        </p:spPr>
        <p:txBody>
          <a:bodyPr wrap="square">
            <a:spAutoFit/>
          </a:bodyPr>
          <a:lstStyle/>
          <a:p>
            <a:pPr lvl="0"/>
            <a:r>
              <a:rPr lang="en-US" sz="2800" dirty="0">
                <a:solidFill>
                  <a:schemeClr val="accent4"/>
                </a:solidFill>
                <a:latin typeface="Yanone Kaffeesatz Regular" panose="02000000000000000000" pitchFamily="2" charset="0"/>
              </a:rPr>
              <a:t>Your Pump</a:t>
            </a:r>
          </a:p>
        </p:txBody>
      </p:sp>
    </p:spTree>
    <p:extLst>
      <p:ext uri="{BB962C8B-B14F-4D97-AF65-F5344CB8AC3E}">
        <p14:creationId xmlns:p14="http://schemas.microsoft.com/office/powerpoint/2010/main" val="1086550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
        <p:nvSpPr>
          <p:cNvPr id="3" name="Rectangle 2">
            <a:extLst>
              <a:ext uri="{FF2B5EF4-FFF2-40B4-BE49-F238E27FC236}">
                <a16:creationId xmlns:a16="http://schemas.microsoft.com/office/drawing/2014/main" id="{E98F650E-9FEE-4CC7-81F5-A9EF8680AA69}"/>
              </a:ext>
            </a:extLst>
          </p:cNvPr>
          <p:cNvSpPr/>
          <p:nvPr/>
        </p:nvSpPr>
        <p:spPr>
          <a:xfrm>
            <a:off x="3870714" y="4585337"/>
            <a:ext cx="4450573" cy="523220"/>
          </a:xfrm>
          <a:prstGeom prst="rect">
            <a:avLst/>
          </a:prstGeom>
        </p:spPr>
        <p:txBody>
          <a:bodyPr wrap="square">
            <a:spAutoFit/>
          </a:bodyPr>
          <a:lstStyle/>
          <a:p>
            <a:pPr lvl="0"/>
            <a:r>
              <a:rPr lang="en-US" sz="2800" dirty="0">
                <a:solidFill>
                  <a:schemeClr val="accent4"/>
                </a:solidFill>
                <a:latin typeface="Yanone Kaffeesatz Regular" panose="02000000000000000000" pitchFamily="2" charset="0"/>
              </a:rPr>
              <a:t>Multi Producer Concurrent Consumer</a:t>
            </a:r>
          </a:p>
        </p:txBody>
      </p:sp>
    </p:spTree>
    <p:extLst>
      <p:ext uri="{BB962C8B-B14F-4D97-AF65-F5344CB8AC3E}">
        <p14:creationId xmlns:p14="http://schemas.microsoft.com/office/powerpoint/2010/main" val="4151804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10615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Testing</a:t>
            </a:r>
            <a:endParaRPr lang="de-CH" sz="2000" dirty="0"/>
          </a:p>
        </p:txBody>
      </p:sp>
    </p:spTree>
    <p:extLst>
      <p:ext uri="{BB962C8B-B14F-4D97-AF65-F5344CB8AC3E}">
        <p14:creationId xmlns:p14="http://schemas.microsoft.com/office/powerpoint/2010/main" val="2373726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8264" y="1851645"/>
            <a:ext cx="851547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Debugging</a:t>
            </a:r>
            <a:endParaRPr lang="de-CH" sz="2000" dirty="0"/>
          </a:p>
        </p:txBody>
      </p:sp>
    </p:spTree>
    <p:extLst>
      <p:ext uri="{BB962C8B-B14F-4D97-AF65-F5344CB8AC3E}">
        <p14:creationId xmlns:p14="http://schemas.microsoft.com/office/powerpoint/2010/main" val="271425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1976" y="1851645"/>
            <a:ext cx="668804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Exercise</a:t>
            </a:r>
            <a:endParaRPr lang="de-CH" sz="2000" dirty="0"/>
          </a:p>
        </p:txBody>
      </p:sp>
    </p:spTree>
    <p:extLst>
      <p:ext uri="{BB962C8B-B14F-4D97-AF65-F5344CB8AC3E}">
        <p14:creationId xmlns:p14="http://schemas.microsoft.com/office/powerpoint/2010/main" val="3013379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event-driven</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0" y="1952437"/>
            <a:ext cx="4999912"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94333" y="478101"/>
            <a:ext cx="3931139" cy="589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36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Task</a:t>
            </a:r>
            <a:endParaRPr lang="de-CH" dirty="0"/>
          </a:p>
        </p:txBody>
      </p:sp>
      <p:grpSp>
        <p:nvGrpSpPr>
          <p:cNvPr id="3" name="Group 2"/>
          <p:cNvGrpSpPr/>
          <p:nvPr/>
        </p:nvGrpSpPr>
        <p:grpSpPr>
          <a:xfrm>
            <a:off x="6408615" y="211015"/>
            <a:ext cx="4697048" cy="6226184"/>
            <a:chOff x="6408615" y="211015"/>
            <a:chExt cx="4697048" cy="6226184"/>
          </a:xfrm>
          <a:solidFill>
            <a:schemeClr val="bg1">
              <a:alpha val="90000"/>
            </a:schemeClr>
          </a:solidFill>
        </p:grpSpPr>
        <p:sp>
          <p:nvSpPr>
            <p:cNvPr id="2" name="Rectangle 1"/>
            <p:cNvSpPr/>
            <p:nvPr/>
          </p:nvSpPr>
          <p:spPr>
            <a:xfrm>
              <a:off x="6408615" y="211015"/>
              <a:ext cx="4310549"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p:cNvSpPr/>
            <p:nvPr/>
          </p:nvSpPr>
          <p:spPr>
            <a:xfrm>
              <a:off x="9046309" y="3146922"/>
              <a:ext cx="2059354" cy="329027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9" name="Rectangle 8"/>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IO-bound</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9296" t="3288" r="8260"/>
          <a:stretch/>
        </p:blipFill>
        <p:spPr>
          <a:xfrm>
            <a:off x="7019750" y="572697"/>
            <a:ext cx="3699414" cy="5406357"/>
          </a:xfrm>
          <a:prstGeom prst="rect">
            <a:avLst/>
          </a:prstGeom>
        </p:spPr>
      </p:pic>
    </p:spTree>
    <p:extLst>
      <p:ext uri="{BB962C8B-B14F-4D97-AF65-F5344CB8AC3E}">
        <p14:creationId xmlns:p14="http://schemas.microsoft.com/office/powerpoint/2010/main" val="61532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3245" y="2814881"/>
            <a:ext cx="4999912"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concurrent</a:t>
            </a:r>
            <a:endParaRPr lang="de-CH" sz="1200" dirty="0"/>
          </a:p>
        </p:txBody>
      </p:sp>
      <p:grpSp>
        <p:nvGrpSpPr>
          <p:cNvPr id="4" name="Group 3"/>
          <p:cNvGrpSpPr/>
          <p:nvPr/>
        </p:nvGrpSpPr>
        <p:grpSpPr>
          <a:xfrm>
            <a:off x="-502208" y="0"/>
            <a:ext cx="6730540" cy="6858001"/>
            <a:chOff x="-675129" y="-990808"/>
            <a:chExt cx="6730540" cy="6858001"/>
          </a:xfrm>
        </p:grpSpPr>
        <p:grpSp>
          <p:nvGrpSpPr>
            <p:cNvPr id="9" name="Group 8"/>
            <p:cNvGrpSpPr/>
            <p:nvPr/>
          </p:nvGrpSpPr>
          <p:grpSpPr>
            <a:xfrm>
              <a:off x="-675129" y="-990808"/>
              <a:ext cx="6730540" cy="6858001"/>
              <a:chOff x="-86315" y="-1516892"/>
              <a:chExt cx="6730540" cy="6858001"/>
            </a:xfrm>
          </p:grpSpPr>
          <p:sp>
            <p:nvSpPr>
              <p:cNvPr id="3" name="Rectangle 2"/>
              <p:cNvSpPr/>
              <p:nvPr/>
            </p:nvSpPr>
            <p:spPr>
              <a:xfrm>
                <a:off x="-86315" y="3973465"/>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rot="16200000">
                <a:off x="2707393" y="1404277"/>
                <a:ext cx="6858001" cy="1015663"/>
              </a:xfrm>
              <a:prstGeom prst="rect">
                <a:avLst/>
              </a:prstGeom>
            </p:spPr>
            <p:txBody>
              <a:bodyPr wrap="square">
                <a:spAutoFit/>
              </a:bodyPr>
              <a:lstStyle/>
              <a:p>
                <a:pPr algn="ctr"/>
                <a:endParaRPr lang="en-US" sz="6000" dirty="0">
                  <a:solidFill>
                    <a:schemeClr val="accent3"/>
                  </a:solidFill>
                  <a:latin typeface="Yanone Kaffeesatz Regular" panose="02000000000000000000" pitchFamily="2" charset="0"/>
                </a:endParaRPr>
              </a:p>
            </p:txBody>
          </p:sp>
          <p:sp>
            <p:nvSpPr>
              <p:cNvPr id="8" name="Rectangle 7"/>
              <p:cNvSpPr/>
              <p:nvPr/>
            </p:nvSpPr>
            <p:spPr>
              <a:xfrm>
                <a:off x="4507091" y="3973465"/>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11" name="Rectangle 10"/>
            <p:cNvSpPr/>
            <p:nvPr/>
          </p:nvSpPr>
          <p:spPr>
            <a:xfrm>
              <a:off x="253747" y="682217"/>
              <a:ext cx="2488182" cy="923330"/>
            </a:xfrm>
            <a:prstGeom prst="rect">
              <a:avLst/>
            </a:prstGeom>
          </p:spPr>
          <p:txBody>
            <a:bodyPr wrap="none">
              <a:spAutoFit/>
            </a:bodyPr>
            <a:lstStyle/>
            <a:p>
              <a:r>
                <a:rPr lang="en-US" sz="5400" dirty="0">
                  <a:solidFill>
                    <a:schemeClr val="accent2">
                      <a:alpha val="30000"/>
                    </a:schemeClr>
                  </a:solidFill>
                  <a:latin typeface="Yanone Kaffeesatz Regular" panose="02000000000000000000" pitchFamily="2" charset="0"/>
                </a:rPr>
                <a:t>concurrent</a:t>
              </a:r>
              <a:endParaRPr lang="de-CH" sz="1100" dirty="0">
                <a:solidFill>
                  <a:schemeClr val="accent2">
                    <a:alpha val="30000"/>
                  </a:schemeClr>
                </a:solidFill>
              </a:endParaRPr>
            </a:p>
          </p:txBody>
        </p:sp>
        <p:sp>
          <p:nvSpPr>
            <p:cNvPr id="12" name="Rectangle 11"/>
            <p:cNvSpPr/>
            <p:nvPr/>
          </p:nvSpPr>
          <p:spPr>
            <a:xfrm>
              <a:off x="2158524" y="62186"/>
              <a:ext cx="2488182" cy="923330"/>
            </a:xfrm>
            <a:prstGeom prst="rect">
              <a:avLst/>
            </a:prstGeom>
          </p:spPr>
          <p:txBody>
            <a:bodyPr wrap="none">
              <a:spAutoFit/>
            </a:bodyPr>
            <a:lstStyle/>
            <a:p>
              <a:r>
                <a:rPr lang="en-US" sz="5400" dirty="0">
                  <a:solidFill>
                    <a:schemeClr val="accent2">
                      <a:alpha val="30000"/>
                    </a:schemeClr>
                  </a:solidFill>
                  <a:latin typeface="Yanone Kaffeesatz Regular" panose="02000000000000000000" pitchFamily="2" charset="0"/>
                </a:rPr>
                <a:t>concurrent</a:t>
              </a:r>
              <a:endParaRPr lang="de-CH" sz="1100" dirty="0">
                <a:solidFill>
                  <a:schemeClr val="accent2">
                    <a:alpha val="30000"/>
                  </a:schemeClr>
                </a:solidFill>
              </a:endParaRPr>
            </a:p>
          </p:txBody>
        </p:sp>
        <p:sp>
          <p:nvSpPr>
            <p:cNvPr id="13" name="Rectangle 12"/>
            <p:cNvSpPr/>
            <p:nvPr/>
          </p:nvSpPr>
          <p:spPr>
            <a:xfrm>
              <a:off x="2674186" y="1272868"/>
              <a:ext cx="2488182" cy="923330"/>
            </a:xfrm>
            <a:prstGeom prst="rect">
              <a:avLst/>
            </a:prstGeom>
          </p:spPr>
          <p:txBody>
            <a:bodyPr wrap="none">
              <a:spAutoFit/>
            </a:bodyPr>
            <a:lstStyle/>
            <a:p>
              <a:r>
                <a:rPr lang="en-US" sz="5400" dirty="0">
                  <a:solidFill>
                    <a:schemeClr val="accent2">
                      <a:alpha val="30000"/>
                    </a:schemeClr>
                  </a:solidFill>
                  <a:latin typeface="Yanone Kaffeesatz Regular" panose="02000000000000000000" pitchFamily="2" charset="0"/>
                </a:rPr>
                <a:t>concurrent</a:t>
              </a:r>
              <a:endParaRPr lang="de-CH" sz="1100" dirty="0">
                <a:solidFill>
                  <a:schemeClr val="accent2">
                    <a:alpha val="30000"/>
                  </a:schemeClr>
                </a:solidFill>
              </a:endParaRPr>
            </a:p>
          </p:txBody>
        </p:sp>
        <p:sp>
          <p:nvSpPr>
            <p:cNvPr id="14" name="Rectangle 13"/>
            <p:cNvSpPr/>
            <p:nvPr/>
          </p:nvSpPr>
          <p:spPr>
            <a:xfrm>
              <a:off x="429821" y="1425008"/>
              <a:ext cx="2488182" cy="923330"/>
            </a:xfrm>
            <a:prstGeom prst="rect">
              <a:avLst/>
            </a:prstGeom>
          </p:spPr>
          <p:txBody>
            <a:bodyPr wrap="none">
              <a:spAutoFit/>
            </a:bodyPr>
            <a:lstStyle/>
            <a:p>
              <a:r>
                <a:rPr lang="en-US" sz="5400" dirty="0">
                  <a:solidFill>
                    <a:schemeClr val="accent2">
                      <a:alpha val="30000"/>
                    </a:schemeClr>
                  </a:solidFill>
                  <a:latin typeface="Yanone Kaffeesatz Regular" panose="02000000000000000000" pitchFamily="2" charset="0"/>
                </a:rPr>
                <a:t>concurrent</a:t>
              </a:r>
              <a:endParaRPr lang="de-CH" sz="1100" dirty="0">
                <a:solidFill>
                  <a:schemeClr val="accent2">
                    <a:alpha val="30000"/>
                  </a:schemeClr>
                </a:solidFill>
              </a:endParaRPr>
            </a:p>
          </p:txBody>
        </p:sp>
      </p:grpSp>
      <p:sp>
        <p:nvSpPr>
          <p:cNvPr id="15" name="Rectangle 14"/>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interleaved</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014" t="8198" r="4416" b="9349"/>
          <a:stretch/>
        </p:blipFill>
        <p:spPr>
          <a:xfrm>
            <a:off x="5388742" y="717581"/>
            <a:ext cx="3778894" cy="347869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9296" t="3288" r="8260"/>
          <a:stretch/>
        </p:blipFill>
        <p:spPr>
          <a:xfrm>
            <a:off x="9037864" y="1976324"/>
            <a:ext cx="2853618" cy="4170303"/>
          </a:xfrm>
          <a:prstGeom prst="rect">
            <a:avLst/>
          </a:prstGeom>
        </p:spPr>
      </p:pic>
    </p:spTree>
    <p:extLst>
      <p:ext uri="{BB962C8B-B14F-4D97-AF65-F5344CB8AC3E}">
        <p14:creationId xmlns:p14="http://schemas.microsoft.com/office/powerpoint/2010/main" val="406100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1999" cy="6858001"/>
            <a:chOff x="588814" y="-526084"/>
            <a:chExt cx="12191999" cy="6858001"/>
          </a:xfrm>
        </p:grpSpPr>
        <p:sp>
          <p:nvSpPr>
            <p:cNvPr id="6" name="Rectangle 5"/>
            <p:cNvSpPr/>
            <p:nvPr/>
          </p:nvSpPr>
          <p:spPr>
            <a:xfrm rot="16200000">
              <a:off x="2707390" y="2302752"/>
              <a:ext cx="6858001" cy="1200329"/>
            </a:xfrm>
            <a:prstGeom prst="rect">
              <a:avLst/>
            </a:prstGeom>
          </p:spPr>
          <p:txBody>
            <a:bodyPr wrap="square">
              <a:spAutoFit/>
            </a:bodyPr>
            <a:lstStyle/>
            <a:p>
              <a:pPr algn="ctr"/>
              <a:endParaRPr lang="en-US" sz="7200" dirty="0">
                <a:solidFill>
                  <a:schemeClr val="accent3"/>
                </a:solidFill>
                <a:latin typeface="Yanone Kaffeesatz Regular" panose="02000000000000000000" pitchFamily="2" charset="0"/>
              </a:endParaRPr>
            </a:p>
          </p:txBody>
        </p:sp>
        <p:sp>
          <p:nvSpPr>
            <p:cNvPr id="7" name="Rectangle 6"/>
            <p:cNvSpPr/>
            <p:nvPr/>
          </p:nvSpPr>
          <p:spPr>
            <a:xfrm>
              <a:off x="588814" y="2285315"/>
              <a:ext cx="5596864" cy="1569660"/>
            </a:xfrm>
            <a:prstGeom prst="rect">
              <a:avLst/>
            </a:prstGeom>
          </p:spPr>
          <p:txBody>
            <a:bodyPr wrap="square">
              <a:spAutoFit/>
            </a:bodyPr>
            <a:lstStyle/>
            <a:p>
              <a:pPr algn="ctr"/>
              <a:r>
                <a:rPr lang="en-US" sz="9600" dirty="0">
                  <a:solidFill>
                    <a:schemeClr val="accent2"/>
                  </a:solidFill>
                  <a:latin typeface="Yanone Kaffeesatz Regular" panose="02000000000000000000" pitchFamily="2" charset="0"/>
                </a:rPr>
                <a:t>Continuation</a:t>
              </a:r>
              <a:endParaRPr lang="de-CH" sz="1400" dirty="0"/>
            </a:p>
          </p:txBody>
        </p:sp>
        <p:sp>
          <p:nvSpPr>
            <p:cNvPr id="8" name="Rectangle 7"/>
            <p:cNvSpPr/>
            <p:nvPr/>
          </p:nvSpPr>
          <p:spPr>
            <a:xfrm>
              <a:off x="6981751" y="3388321"/>
              <a:ext cx="5799062" cy="646331"/>
            </a:xfrm>
            <a:prstGeom prst="rect">
              <a:avLst/>
            </a:prstGeom>
          </p:spPr>
          <p:txBody>
            <a:bodyPr wrap="square">
              <a:spAutoFit/>
            </a:bodyPr>
            <a:lstStyle/>
            <a:p>
              <a:endParaRPr lang="en-US" sz="3600" dirty="0">
                <a:solidFill>
                  <a:schemeClr val="tx2"/>
                </a:solidFill>
                <a:latin typeface="Yanone Kaffeesatz Regular" panose="02000000000000000000" pitchFamily="2" charset="0"/>
              </a:endParaRPr>
            </a:p>
          </p:txBody>
        </p:sp>
      </p:gr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81487" y="1160556"/>
            <a:ext cx="3024591" cy="45368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 y="4399885"/>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function</a:t>
            </a:r>
          </a:p>
        </p:txBody>
      </p:sp>
    </p:spTree>
    <p:extLst>
      <p:ext uri="{BB962C8B-B14F-4D97-AF65-F5344CB8AC3E}">
        <p14:creationId xmlns:p14="http://schemas.microsoft.com/office/powerpoint/2010/main" val="207193283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2627</Words>
  <Application>Microsoft Office PowerPoint</Application>
  <PresentationFormat>Widescreen</PresentationFormat>
  <Paragraphs>412</Paragraphs>
  <Slides>46</Slides>
  <Notes>44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120</cp:revision>
  <dcterms:created xsi:type="dcterms:W3CDTF">2016-02-22T14:00:45Z</dcterms:created>
  <dcterms:modified xsi:type="dcterms:W3CDTF">2018-09-17T14:52:32Z</dcterms:modified>
</cp:coreProperties>
</file>